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63" r:id="rId2"/>
  </p:sldIdLst>
  <p:sldSz cx="42767250"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UAIB" initials="C" lastIdx="1" clrIdx="0">
    <p:extLst>
      <p:ext uri="{19B8F6BF-5375-455C-9EA6-DF929625EA0E}">
        <p15:presenceInfo xmlns:p15="http://schemas.microsoft.com/office/powerpoint/2012/main" userId="6e9df429c68608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252D"/>
    <a:srgbClr val="2B4B9A"/>
    <a:srgbClr val="E721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9297BC-738E-4177-89F9-B0E98203114E}" v="2" dt="2022-03-04T10:19:04.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728"/>
  </p:normalViewPr>
  <p:slideViewPr>
    <p:cSldViewPr snapToGrid="0" snapToObjects="1">
      <p:cViewPr>
        <p:scale>
          <a:sx n="30" d="100"/>
          <a:sy n="30" d="100"/>
        </p:scale>
        <p:origin x="-1708"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miae BENSAID" userId="13c657c1-4174-42d2-a162-085df75c819a" providerId="ADAL" clId="{D58983F1-4A53-4520-A492-A53C02D9A6C9}"/>
    <pc:docChg chg="modSld">
      <pc:chgData name="Lamiae BENSAID" userId="13c657c1-4174-42d2-a162-085df75c819a" providerId="ADAL" clId="{D58983F1-4A53-4520-A492-A53C02D9A6C9}" dt="2022-03-04T16:29:05.943" v="2" actId="20577"/>
      <pc:docMkLst>
        <pc:docMk/>
      </pc:docMkLst>
      <pc:sldChg chg="modSp mod">
        <pc:chgData name="Lamiae BENSAID" userId="13c657c1-4174-42d2-a162-085df75c819a" providerId="ADAL" clId="{D58983F1-4A53-4520-A492-A53C02D9A6C9}" dt="2022-03-04T16:29:05.943" v="2" actId="20577"/>
        <pc:sldMkLst>
          <pc:docMk/>
          <pc:sldMk cId="1676581668" sldId="263"/>
        </pc:sldMkLst>
        <pc:spChg chg="mod">
          <ac:chgData name="Lamiae BENSAID" userId="13c657c1-4174-42d2-a162-085df75c819a" providerId="ADAL" clId="{D58983F1-4A53-4520-A492-A53C02D9A6C9}" dt="2022-03-04T16:29:05.943" v="2" actId="20577"/>
          <ac:spMkLst>
            <pc:docMk/>
            <pc:sldMk cId="1676581668" sldId="263"/>
            <ac:spMk id="40" creationId="{55A8BAA6-0113-4D27-87FD-6C604CFA6E58}"/>
          </ac:spMkLst>
        </pc:spChg>
        <pc:spChg chg="mod">
          <ac:chgData name="Lamiae BENSAID" userId="13c657c1-4174-42d2-a162-085df75c819a" providerId="ADAL" clId="{D58983F1-4A53-4520-A492-A53C02D9A6C9}" dt="2022-03-04T16:28:52.293" v="1" actId="20577"/>
          <ac:spMkLst>
            <pc:docMk/>
            <pc:sldMk cId="1676581668" sldId="263"/>
            <ac:spMk id="204" creationId="{F9B4FF74-6DF3-42A7-97D6-C766D0A4F02C}"/>
          </ac:spMkLst>
        </pc:spChg>
      </pc:sldChg>
    </pc:docChg>
  </pc:docChgLst>
  <pc:docChgLst>
    <pc:chgData name="Lamiae BENSAID" userId="13c657c1-4174-42d2-a162-085df75c819a" providerId="ADAL" clId="{0A9297BC-738E-4177-89F9-B0E98203114E}"/>
    <pc:docChg chg="undo custSel modSld">
      <pc:chgData name="Lamiae BENSAID" userId="13c657c1-4174-42d2-a162-085df75c819a" providerId="ADAL" clId="{0A9297BC-738E-4177-89F9-B0E98203114E}" dt="2022-03-04T10:56:19.596" v="750" actId="20577"/>
      <pc:docMkLst>
        <pc:docMk/>
      </pc:docMkLst>
      <pc:sldChg chg="modSp mod">
        <pc:chgData name="Lamiae BENSAID" userId="13c657c1-4174-42d2-a162-085df75c819a" providerId="ADAL" clId="{0A9297BC-738E-4177-89F9-B0E98203114E}" dt="2022-03-04T10:56:19.596" v="750" actId="20577"/>
        <pc:sldMkLst>
          <pc:docMk/>
          <pc:sldMk cId="1676581668" sldId="263"/>
        </pc:sldMkLst>
        <pc:spChg chg="mod">
          <ac:chgData name="Lamiae BENSAID" userId="13c657c1-4174-42d2-a162-085df75c819a" providerId="ADAL" clId="{0A9297BC-738E-4177-89F9-B0E98203114E}" dt="2022-03-04T10:35:30.429" v="489" actId="20577"/>
          <ac:spMkLst>
            <pc:docMk/>
            <pc:sldMk cId="1676581668" sldId="263"/>
            <ac:spMk id="28" creationId="{ABEEC44F-E5D9-4ABE-A198-037225C160B4}"/>
          </ac:spMkLst>
        </pc:spChg>
        <pc:spChg chg="mod">
          <ac:chgData name="Lamiae BENSAID" userId="13c657c1-4174-42d2-a162-085df75c819a" providerId="ADAL" clId="{0A9297BC-738E-4177-89F9-B0E98203114E}" dt="2022-03-04T10:50:40.414" v="719" actId="20577"/>
          <ac:spMkLst>
            <pc:docMk/>
            <pc:sldMk cId="1676581668" sldId="263"/>
            <ac:spMk id="31" creationId="{3C7E923C-73D1-4518-950B-437106EF3C8C}"/>
          </ac:spMkLst>
        </pc:spChg>
        <pc:spChg chg="mod">
          <ac:chgData name="Lamiae BENSAID" userId="13c657c1-4174-42d2-a162-085df75c819a" providerId="ADAL" clId="{0A9297BC-738E-4177-89F9-B0E98203114E}" dt="2022-03-04T10:17:51.148" v="1"/>
          <ac:spMkLst>
            <pc:docMk/>
            <pc:sldMk cId="1676581668" sldId="263"/>
            <ac:spMk id="32" creationId="{DD04209E-F3EB-4C0A-98C2-A026F62F602B}"/>
          </ac:spMkLst>
        </pc:spChg>
        <pc:spChg chg="mod">
          <ac:chgData name="Lamiae BENSAID" userId="13c657c1-4174-42d2-a162-085df75c819a" providerId="ADAL" clId="{0A9297BC-738E-4177-89F9-B0E98203114E}" dt="2022-03-04T10:48:35.164" v="656" actId="20577"/>
          <ac:spMkLst>
            <pc:docMk/>
            <pc:sldMk cId="1676581668" sldId="263"/>
            <ac:spMk id="34" creationId="{166E4316-18EA-4BDB-868F-26E5F8B61D68}"/>
          </ac:spMkLst>
        </pc:spChg>
        <pc:spChg chg="mod">
          <ac:chgData name="Lamiae BENSAID" userId="13c657c1-4174-42d2-a162-085df75c819a" providerId="ADAL" clId="{0A9297BC-738E-4177-89F9-B0E98203114E}" dt="2022-03-04T10:31:02.222" v="466" actId="20577"/>
          <ac:spMkLst>
            <pc:docMk/>
            <pc:sldMk cId="1676581668" sldId="263"/>
            <ac:spMk id="35" creationId="{B2E98C4D-F88B-41EE-9445-3ADE15C98879}"/>
          </ac:spMkLst>
        </pc:spChg>
        <pc:spChg chg="mod">
          <ac:chgData name="Lamiae BENSAID" userId="13c657c1-4174-42d2-a162-085df75c819a" providerId="ADAL" clId="{0A9297BC-738E-4177-89F9-B0E98203114E}" dt="2022-03-04T10:51:19.502" v="726" actId="20577"/>
          <ac:spMkLst>
            <pc:docMk/>
            <pc:sldMk cId="1676581668" sldId="263"/>
            <ac:spMk id="40" creationId="{55A8BAA6-0113-4D27-87FD-6C604CFA6E58}"/>
          </ac:spMkLst>
        </pc:spChg>
        <pc:spChg chg="mod">
          <ac:chgData name="Lamiae BENSAID" userId="13c657c1-4174-42d2-a162-085df75c819a" providerId="ADAL" clId="{0A9297BC-738E-4177-89F9-B0E98203114E}" dt="2022-03-04T10:51:00.012" v="721" actId="20577"/>
          <ac:spMkLst>
            <pc:docMk/>
            <pc:sldMk cId="1676581668" sldId="263"/>
            <ac:spMk id="41" creationId="{D16A0BEC-D2AF-4281-ADDC-DE82A2DA2C95}"/>
          </ac:spMkLst>
        </pc:spChg>
        <pc:spChg chg="mod">
          <ac:chgData name="Lamiae BENSAID" userId="13c657c1-4174-42d2-a162-085df75c819a" providerId="ADAL" clId="{0A9297BC-738E-4177-89F9-B0E98203114E}" dt="2022-03-04T10:23:13.367" v="176" actId="20577"/>
          <ac:spMkLst>
            <pc:docMk/>
            <pc:sldMk cId="1676581668" sldId="263"/>
            <ac:spMk id="50" creationId="{0EEF50D2-D07B-4FBB-9A01-CD875D6F50AC}"/>
          </ac:spMkLst>
        </pc:spChg>
        <pc:spChg chg="mod">
          <ac:chgData name="Lamiae BENSAID" userId="13c657c1-4174-42d2-a162-085df75c819a" providerId="ADAL" clId="{0A9297BC-738E-4177-89F9-B0E98203114E}" dt="2022-03-04T10:56:19.596" v="750" actId="20577"/>
          <ac:spMkLst>
            <pc:docMk/>
            <pc:sldMk cId="1676581668" sldId="263"/>
            <ac:spMk id="64" creationId="{953EC390-6950-44C9-86EB-391B9AC0DC7B}"/>
          </ac:spMkLst>
        </pc:spChg>
        <pc:spChg chg="mod">
          <ac:chgData name="Lamiae BENSAID" userId="13c657c1-4174-42d2-a162-085df75c819a" providerId="ADAL" clId="{0A9297BC-738E-4177-89F9-B0E98203114E}" dt="2022-03-04T10:42:25.506" v="519" actId="20577"/>
          <ac:spMkLst>
            <pc:docMk/>
            <pc:sldMk cId="1676581668" sldId="263"/>
            <ac:spMk id="225" creationId="{52371E8A-DB64-4745-9BFB-C4EEEF3BCF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M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FBC30A-567D-4785-BEB2-0E68F34A4845}" type="datetimeFigureOut">
              <a:rPr lang="fr-MA" smtClean="0"/>
              <a:t>04/03/2022</a:t>
            </a:fld>
            <a:endParaRPr lang="fr-MA"/>
          </a:p>
        </p:txBody>
      </p:sp>
      <p:sp>
        <p:nvSpPr>
          <p:cNvPr id="4" name="Espace réservé de l'image des diapositives 3"/>
          <p:cNvSpPr>
            <a:spLocks noGrp="1" noRot="1" noChangeAspect="1"/>
          </p:cNvSpPr>
          <p:nvPr>
            <p:ph type="sldImg" idx="2"/>
          </p:nvPr>
        </p:nvSpPr>
        <p:spPr>
          <a:xfrm>
            <a:off x="1249363" y="1143000"/>
            <a:ext cx="4359275" cy="3086100"/>
          </a:xfrm>
          <a:prstGeom prst="rect">
            <a:avLst/>
          </a:prstGeom>
          <a:noFill/>
          <a:ln w="12700">
            <a:solidFill>
              <a:prstClr val="black"/>
            </a:solidFill>
          </a:ln>
        </p:spPr>
        <p:txBody>
          <a:bodyPr vert="horz" lIns="91440" tIns="45720" rIns="91440" bIns="45720" rtlCol="0" anchor="ctr"/>
          <a:lstStyle/>
          <a:p>
            <a:endParaRPr lang="fr-M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M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900CE9-520F-4C2D-A0C7-D4D499D99051}" type="slidenum">
              <a:rPr lang="fr-MA" smtClean="0"/>
              <a:t>‹N°›</a:t>
            </a:fld>
            <a:endParaRPr lang="fr-MA"/>
          </a:p>
        </p:txBody>
      </p:sp>
    </p:spTree>
    <p:extLst>
      <p:ext uri="{BB962C8B-B14F-4D97-AF65-F5344CB8AC3E}">
        <p14:creationId xmlns:p14="http://schemas.microsoft.com/office/powerpoint/2010/main" val="141737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Segmentation efficace qui s’adapte à la morphologie de la langue arabe (Voir Figure 4)</a:t>
            </a:r>
            <a:endParaRPr lang="fr-MA" dirty="0"/>
          </a:p>
        </p:txBody>
      </p:sp>
      <p:sp>
        <p:nvSpPr>
          <p:cNvPr id="4" name="Espace réservé du numéro de diapositive 3"/>
          <p:cNvSpPr>
            <a:spLocks noGrp="1"/>
          </p:cNvSpPr>
          <p:nvPr>
            <p:ph type="sldNum" sz="quarter" idx="5"/>
          </p:nvPr>
        </p:nvSpPr>
        <p:spPr/>
        <p:txBody>
          <a:bodyPr/>
          <a:lstStyle/>
          <a:p>
            <a:fld id="{49900CE9-520F-4C2D-A0C7-D4D499D99051}" type="slidenum">
              <a:rPr lang="fr-MA" smtClean="0"/>
              <a:t>1</a:t>
            </a:fld>
            <a:endParaRPr lang="fr-MA"/>
          </a:p>
        </p:txBody>
      </p:sp>
    </p:spTree>
    <p:extLst>
      <p:ext uri="{BB962C8B-B14F-4D97-AF65-F5344CB8AC3E}">
        <p14:creationId xmlns:p14="http://schemas.microsoft.com/office/powerpoint/2010/main" val="3627357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45906" y="4954766"/>
            <a:ext cx="32075438" cy="10540259"/>
          </a:xfrm>
        </p:spPr>
        <p:txBody>
          <a:bodyPr anchor="b"/>
          <a:lstStyle>
            <a:lvl1pPr algn="ctr">
              <a:defRPr sz="18708"/>
            </a:lvl1pPr>
          </a:lstStyle>
          <a:p>
            <a:r>
              <a:rPr lang="en-US"/>
              <a:t>Click to edit Master title style</a:t>
            </a:r>
            <a:endParaRPr lang="en-US" dirty="0"/>
          </a:p>
        </p:txBody>
      </p:sp>
      <p:sp>
        <p:nvSpPr>
          <p:cNvPr id="3" name="Subtitle 2"/>
          <p:cNvSpPr>
            <a:spLocks noGrp="1"/>
          </p:cNvSpPr>
          <p:nvPr>
            <p:ph type="subTitle" idx="1"/>
          </p:nvPr>
        </p:nvSpPr>
        <p:spPr>
          <a:xfrm>
            <a:off x="5345906" y="15901498"/>
            <a:ext cx="32075438" cy="7309499"/>
          </a:xfrm>
        </p:spPr>
        <p:txBody>
          <a:bodyPr/>
          <a:lstStyle>
            <a:lvl1pPr marL="0" indent="0" algn="ctr">
              <a:buNone/>
              <a:defRPr sz="7483"/>
            </a:lvl1pPr>
            <a:lvl2pPr marL="1425586" indent="0" algn="ctr">
              <a:buNone/>
              <a:defRPr sz="6236"/>
            </a:lvl2pPr>
            <a:lvl3pPr marL="2851172" indent="0" algn="ctr">
              <a:buNone/>
              <a:defRPr sz="5613"/>
            </a:lvl3pPr>
            <a:lvl4pPr marL="4276759" indent="0" algn="ctr">
              <a:buNone/>
              <a:defRPr sz="4989"/>
            </a:lvl4pPr>
            <a:lvl5pPr marL="5702345" indent="0" algn="ctr">
              <a:buNone/>
              <a:defRPr sz="4989"/>
            </a:lvl5pPr>
            <a:lvl6pPr marL="7127931" indent="0" algn="ctr">
              <a:buNone/>
              <a:defRPr sz="4989"/>
            </a:lvl6pPr>
            <a:lvl7pPr marL="8553517" indent="0" algn="ctr">
              <a:buNone/>
              <a:defRPr sz="4989"/>
            </a:lvl7pPr>
            <a:lvl8pPr marL="9979103" indent="0" algn="ctr">
              <a:buNone/>
              <a:defRPr sz="4989"/>
            </a:lvl8pPr>
            <a:lvl9pPr marL="11404689" indent="0" algn="ctr">
              <a:buNone/>
              <a:defRPr sz="498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5F7F17-3B1E-457E-888C-7C70018245F6}" type="datetimeFigureOut">
              <a:rPr lang="fr-MA" smtClean="0"/>
              <a:t>04/03/2022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EAA40411-491F-4543-B27A-EDED64E56F40}" type="slidenum">
              <a:rPr lang="fr-MA" smtClean="0"/>
              <a:t>‹N°›</a:t>
            </a:fld>
            <a:endParaRPr lang="fr-MA"/>
          </a:p>
        </p:txBody>
      </p:sp>
    </p:spTree>
    <p:extLst>
      <p:ext uri="{BB962C8B-B14F-4D97-AF65-F5344CB8AC3E}">
        <p14:creationId xmlns:p14="http://schemas.microsoft.com/office/powerpoint/2010/main" val="409687841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0249" y="1611876"/>
            <a:ext cx="36886753" cy="585180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0249" y="8059374"/>
            <a:ext cx="36886753"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0249" y="28060640"/>
            <a:ext cx="9622631" cy="1611875"/>
          </a:xfrm>
          <a:prstGeom prst="rect">
            <a:avLst/>
          </a:prstGeom>
        </p:spPr>
        <p:txBody>
          <a:bodyPr vert="horz" lIns="91440" tIns="45720" rIns="91440" bIns="45720" rtlCol="0" anchor="ctr"/>
          <a:lstStyle>
            <a:lvl1pPr algn="l">
              <a:defRPr sz="3742">
                <a:solidFill>
                  <a:schemeClr val="tx1">
                    <a:tint val="75000"/>
                  </a:schemeClr>
                </a:solidFill>
              </a:defRPr>
            </a:lvl1pPr>
          </a:lstStyle>
          <a:p>
            <a:fld id="{485F7F17-3B1E-457E-888C-7C70018245F6}" type="datetimeFigureOut">
              <a:rPr lang="fr-MA" smtClean="0"/>
              <a:t>04/03/2022</a:t>
            </a:fld>
            <a:endParaRPr lang="fr-MA"/>
          </a:p>
        </p:txBody>
      </p:sp>
      <p:sp>
        <p:nvSpPr>
          <p:cNvPr id="5" name="Footer Placeholder 4"/>
          <p:cNvSpPr>
            <a:spLocks noGrp="1"/>
          </p:cNvSpPr>
          <p:nvPr>
            <p:ph type="ftr" sz="quarter" idx="3"/>
          </p:nvPr>
        </p:nvSpPr>
        <p:spPr>
          <a:xfrm>
            <a:off x="14166652" y="28060640"/>
            <a:ext cx="14433947" cy="1611875"/>
          </a:xfrm>
          <a:prstGeom prst="rect">
            <a:avLst/>
          </a:prstGeom>
        </p:spPr>
        <p:txBody>
          <a:bodyPr vert="horz" lIns="91440" tIns="45720" rIns="91440" bIns="45720" rtlCol="0" anchor="ctr"/>
          <a:lstStyle>
            <a:lvl1pPr algn="ctr">
              <a:defRPr sz="3742">
                <a:solidFill>
                  <a:schemeClr val="tx1">
                    <a:tint val="75000"/>
                  </a:schemeClr>
                </a:solidFill>
              </a:defRPr>
            </a:lvl1pPr>
          </a:lstStyle>
          <a:p>
            <a:endParaRPr lang="fr-MA"/>
          </a:p>
        </p:txBody>
      </p:sp>
      <p:sp>
        <p:nvSpPr>
          <p:cNvPr id="6" name="Slide Number Placeholder 5"/>
          <p:cNvSpPr>
            <a:spLocks noGrp="1"/>
          </p:cNvSpPr>
          <p:nvPr>
            <p:ph type="sldNum" sz="quarter" idx="4"/>
          </p:nvPr>
        </p:nvSpPr>
        <p:spPr>
          <a:xfrm>
            <a:off x="30204370" y="28060640"/>
            <a:ext cx="9622631" cy="1611875"/>
          </a:xfrm>
          <a:prstGeom prst="rect">
            <a:avLst/>
          </a:prstGeom>
        </p:spPr>
        <p:txBody>
          <a:bodyPr vert="horz" lIns="91440" tIns="45720" rIns="91440" bIns="45720" rtlCol="0" anchor="ctr"/>
          <a:lstStyle>
            <a:lvl1pPr algn="r">
              <a:defRPr sz="3742">
                <a:solidFill>
                  <a:schemeClr val="tx1">
                    <a:tint val="75000"/>
                  </a:schemeClr>
                </a:solidFill>
              </a:defRPr>
            </a:lvl1pPr>
          </a:lstStyle>
          <a:p>
            <a:fld id="{EAA40411-491F-4543-B27A-EDED64E56F40}" type="slidenum">
              <a:rPr lang="fr-MA" smtClean="0"/>
              <a:t>‹N°›</a:t>
            </a:fld>
            <a:endParaRPr lang="fr-MA"/>
          </a:p>
        </p:txBody>
      </p:sp>
    </p:spTree>
    <p:extLst>
      <p:ext uri="{BB962C8B-B14F-4D97-AF65-F5344CB8AC3E}">
        <p14:creationId xmlns:p14="http://schemas.microsoft.com/office/powerpoint/2010/main" val="79340497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ext Placeholder 11">
            <a:extLst>
              <a:ext uri="{FF2B5EF4-FFF2-40B4-BE49-F238E27FC236}">
                <a16:creationId xmlns:a16="http://schemas.microsoft.com/office/drawing/2014/main" id="{F9B4FF74-6DF3-42A7-97D6-C766D0A4F02C}"/>
              </a:ext>
            </a:extLst>
          </p:cNvPr>
          <p:cNvSpPr txBox="1">
            <a:spLocks/>
          </p:cNvSpPr>
          <p:nvPr/>
        </p:nvSpPr>
        <p:spPr>
          <a:xfrm>
            <a:off x="682198" y="3850441"/>
            <a:ext cx="29331919" cy="920822"/>
          </a:xfrm>
          <a:prstGeom prst="rect">
            <a:avLst/>
          </a:prstGeom>
        </p:spPr>
        <p:txBody>
          <a:bodyPr lIns="93197" tIns="46598" rIns="93197" bIns="46598" anchor="t" anchorCtr="0">
            <a:normAutofit fontScale="70000" lnSpcReduction="20000"/>
          </a:bodyPr>
          <a:lstStyle>
            <a:lvl1pPr marL="0" indent="0" algn="l" defTabSz="3765366" rtl="0" eaLnBrk="1" latinLnBrk="0" hangingPunct="1">
              <a:spcBef>
                <a:spcPct val="20000"/>
              </a:spcBef>
              <a:buFontTx/>
              <a:buNone/>
              <a:defRPr sz="5400" b="0" i="0" kern="1200">
                <a:solidFill>
                  <a:schemeClr val="tx2"/>
                </a:solidFill>
                <a:latin typeface="Helvetica Light" panose="020B0403020202020204" pitchFamily="34" charset="0"/>
                <a:ea typeface="+mn-ea"/>
                <a:cs typeface="+mn-cs"/>
              </a:defRPr>
            </a:lvl1pPr>
            <a:lvl2pPr marL="3059360" indent="-1176677" algn="l" defTabSz="3765366" rtl="0" eaLnBrk="1" latinLnBrk="0" hangingPunct="1">
              <a:spcBef>
                <a:spcPct val="20000"/>
              </a:spcBef>
              <a:buFontTx/>
              <a:buNone/>
              <a:defRPr sz="7500" kern="1200">
                <a:solidFill>
                  <a:schemeClr val="tx1"/>
                </a:solidFill>
                <a:latin typeface="+mn-lt"/>
                <a:ea typeface="+mn-ea"/>
                <a:cs typeface="+mn-cs"/>
              </a:defRPr>
            </a:lvl2pPr>
            <a:lvl3pPr marL="4706708" indent="-941342" algn="l" defTabSz="3765366" rtl="0" eaLnBrk="1" latinLnBrk="0" hangingPunct="1">
              <a:spcBef>
                <a:spcPct val="20000"/>
              </a:spcBef>
              <a:buFontTx/>
              <a:buNone/>
              <a:defRPr sz="7500" kern="1200">
                <a:solidFill>
                  <a:schemeClr val="tx1"/>
                </a:solidFill>
                <a:latin typeface="+mn-lt"/>
                <a:ea typeface="+mn-ea"/>
                <a:cs typeface="+mn-cs"/>
              </a:defRPr>
            </a:lvl3pPr>
            <a:lvl4pPr marL="6589391" indent="-941342" algn="l" defTabSz="3765366" rtl="0" eaLnBrk="1" latinLnBrk="0" hangingPunct="1">
              <a:spcBef>
                <a:spcPct val="20000"/>
              </a:spcBef>
              <a:buFontTx/>
              <a:buNone/>
              <a:defRPr sz="7500" kern="1200">
                <a:solidFill>
                  <a:schemeClr val="tx1"/>
                </a:solidFill>
                <a:latin typeface="+mn-lt"/>
                <a:ea typeface="+mn-ea"/>
                <a:cs typeface="+mn-cs"/>
              </a:defRPr>
            </a:lvl4pPr>
            <a:lvl5pPr marL="8472073" indent="-941342" algn="l" defTabSz="3765366" rtl="0" eaLnBrk="1" latinLnBrk="0" hangingPunct="1">
              <a:spcBef>
                <a:spcPct val="20000"/>
              </a:spcBef>
              <a:buFontTx/>
              <a:buNone/>
              <a:defRPr sz="75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r>
              <a:rPr lang="en-US" sz="5262" dirty="0">
                <a:latin typeface="Open Sans" pitchFamily="2" charset="0"/>
                <a:ea typeface="Open Sans" pitchFamily="2" charset="0"/>
                <a:cs typeface="Open Sans" pitchFamily="2" charset="0"/>
              </a:rPr>
              <a:t>Mohammed VI Polytechnic University (UM6P), International Artificial Intelligence Center of Morocco (Ai movement), Rabat, Morocco.</a:t>
            </a:r>
          </a:p>
        </p:txBody>
      </p:sp>
      <p:sp>
        <p:nvSpPr>
          <p:cNvPr id="206" name="Text Placeholder 13">
            <a:extLst>
              <a:ext uri="{FF2B5EF4-FFF2-40B4-BE49-F238E27FC236}">
                <a16:creationId xmlns:a16="http://schemas.microsoft.com/office/drawing/2014/main" id="{8CEAFE51-4F8B-4C67-A781-1107CCBA321C}"/>
              </a:ext>
            </a:extLst>
          </p:cNvPr>
          <p:cNvSpPr txBox="1">
            <a:spLocks/>
          </p:cNvSpPr>
          <p:nvPr/>
        </p:nvSpPr>
        <p:spPr>
          <a:xfrm>
            <a:off x="682198" y="1119232"/>
            <a:ext cx="31003864" cy="1945892"/>
          </a:xfrm>
          <a:prstGeom prst="rect">
            <a:avLst/>
          </a:prstGeom>
        </p:spPr>
        <p:txBody>
          <a:bodyPr lIns="93197" tIns="46598" rIns="93197" bIns="46598" anchor="t" anchorCtr="0">
            <a:normAutofit fontScale="92500"/>
          </a:bodyPr>
          <a:lstStyle>
            <a:lvl1pPr marL="0" indent="0" algn="l" defTabSz="3765366" rtl="0" eaLnBrk="1" latinLnBrk="0" hangingPunct="1">
              <a:spcBef>
                <a:spcPct val="20000"/>
              </a:spcBef>
              <a:buFontTx/>
              <a:buNone/>
              <a:defRPr sz="9600" b="0" i="0" kern="1200">
                <a:solidFill>
                  <a:schemeClr val="tx2"/>
                </a:solidFill>
                <a:latin typeface="Helvetica Light" panose="020B0403020202020204" pitchFamily="34" charset="0"/>
                <a:ea typeface="+mn-ea"/>
                <a:cs typeface="+mn-cs"/>
              </a:defRPr>
            </a:lvl1pPr>
            <a:lvl2pPr marL="3059360" indent="-1176677" algn="l" defTabSz="3765366" rtl="0" eaLnBrk="1" latinLnBrk="0" hangingPunct="1">
              <a:spcBef>
                <a:spcPct val="20000"/>
              </a:spcBef>
              <a:buFontTx/>
              <a:buNone/>
              <a:defRPr sz="7500" kern="1200">
                <a:solidFill>
                  <a:schemeClr val="tx1"/>
                </a:solidFill>
                <a:latin typeface="+mn-lt"/>
                <a:ea typeface="+mn-ea"/>
                <a:cs typeface="+mn-cs"/>
              </a:defRPr>
            </a:lvl2pPr>
            <a:lvl3pPr marL="4706708" indent="-941342" algn="l" defTabSz="3765366" rtl="0" eaLnBrk="1" latinLnBrk="0" hangingPunct="1">
              <a:spcBef>
                <a:spcPct val="20000"/>
              </a:spcBef>
              <a:buFontTx/>
              <a:buNone/>
              <a:defRPr sz="7500" kern="1200">
                <a:solidFill>
                  <a:schemeClr val="tx1"/>
                </a:solidFill>
                <a:latin typeface="+mn-lt"/>
                <a:ea typeface="+mn-ea"/>
                <a:cs typeface="+mn-cs"/>
              </a:defRPr>
            </a:lvl3pPr>
            <a:lvl4pPr marL="6589391" indent="-941342" algn="l" defTabSz="3765366" rtl="0" eaLnBrk="1" latinLnBrk="0" hangingPunct="1">
              <a:spcBef>
                <a:spcPct val="20000"/>
              </a:spcBef>
              <a:buFontTx/>
              <a:buNone/>
              <a:defRPr sz="7500" kern="1200">
                <a:solidFill>
                  <a:schemeClr val="tx1"/>
                </a:solidFill>
                <a:latin typeface="+mn-lt"/>
                <a:ea typeface="+mn-ea"/>
                <a:cs typeface="+mn-cs"/>
              </a:defRPr>
            </a:lvl4pPr>
            <a:lvl5pPr marL="8472073" indent="-941342" algn="l" defTabSz="3765366" rtl="0" eaLnBrk="1" latinLnBrk="0" hangingPunct="1">
              <a:spcBef>
                <a:spcPct val="20000"/>
              </a:spcBef>
              <a:buFontTx/>
              <a:buNone/>
              <a:defRPr sz="75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defTabSz="3668973">
              <a:defRPr/>
            </a:pPr>
            <a:r>
              <a:rPr kumimoji="0" lang="fr-FR" sz="9354" b="0" i="0" u="none" strike="noStrike" kern="1200" cap="none" spc="0" normalizeH="0" baseline="0" noProof="0" dirty="0">
                <a:ln>
                  <a:noFill/>
                </a:ln>
                <a:solidFill>
                  <a:srgbClr val="44546A"/>
                </a:solidFill>
                <a:effectLst/>
                <a:uLnTx/>
                <a:uFillTx/>
                <a:latin typeface="Open Sans" pitchFamily="2" charset="0"/>
                <a:ea typeface="Open Sans" pitchFamily="2" charset="0"/>
                <a:cs typeface="Open Sans" pitchFamily="2" charset="0"/>
              </a:rPr>
              <a:t>Traduction automatique neuronale pour la langue arabe</a:t>
            </a:r>
            <a:endParaRPr kumimoji="0" lang="en-US" sz="9354" b="0" i="0" u="none" strike="noStrike" kern="1200" cap="none" spc="0" normalizeH="0" baseline="0" noProof="0" dirty="0">
              <a:ln>
                <a:noFill/>
              </a:ln>
              <a:solidFill>
                <a:srgbClr val="44546A"/>
              </a:solidFill>
              <a:effectLst/>
              <a:uLnTx/>
              <a:uFillTx/>
              <a:latin typeface="Open Sans" pitchFamily="2" charset="0"/>
              <a:ea typeface="Open Sans" pitchFamily="2" charset="0"/>
              <a:cs typeface="Open Sans" pitchFamily="2" charset="0"/>
            </a:endParaRPr>
          </a:p>
        </p:txBody>
      </p:sp>
      <p:sp>
        <p:nvSpPr>
          <p:cNvPr id="221" name="Text Placeholder 3">
            <a:extLst>
              <a:ext uri="{FF2B5EF4-FFF2-40B4-BE49-F238E27FC236}">
                <a16:creationId xmlns:a16="http://schemas.microsoft.com/office/drawing/2014/main" id="{4102BCC0-D1F4-4E96-AF98-BC80F361F870}"/>
              </a:ext>
            </a:extLst>
          </p:cNvPr>
          <p:cNvSpPr txBox="1">
            <a:spLocks/>
          </p:cNvSpPr>
          <p:nvPr/>
        </p:nvSpPr>
        <p:spPr>
          <a:xfrm>
            <a:off x="10609541" y="4880811"/>
            <a:ext cx="21207782" cy="691835"/>
          </a:xfrm>
          <a:prstGeom prst="rect">
            <a:avLst/>
          </a:prstGeom>
          <a:solidFill>
            <a:srgbClr val="2B4B9A"/>
          </a:solidFill>
        </p:spPr>
        <p:txBody>
          <a:bodyPr wrap="square" lIns="76437" tIns="76437" rIns="76437" bIns="76437" anchor="ctr" anchorCtr="0">
            <a:spAutoFit/>
          </a:bodyPr>
          <a:lstStyle>
            <a:lvl1pPr marL="0" indent="0" algn="l" defTabSz="3765366" rtl="0" eaLnBrk="1" latinLnBrk="0" hangingPunct="1">
              <a:spcBef>
                <a:spcPct val="20000"/>
              </a:spcBef>
              <a:buFont typeface="Arial" pitchFamily="34" charset="0"/>
              <a:buNone/>
              <a:defRPr sz="3500" b="1" u="none" kern="1200" baseline="0">
                <a:solidFill>
                  <a:schemeClr val="bg1"/>
                </a:solidFill>
                <a:latin typeface="Helvetica" pitchFamily="2" charset="0"/>
                <a:ea typeface="+mn-ea"/>
                <a:cs typeface="+mn-cs"/>
              </a:defRPr>
            </a:lvl1pPr>
            <a:lvl2pPr marL="3059360" indent="-1176677" algn="l" defTabSz="3765366"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6708" indent="-941342" algn="l" defTabSz="376536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9391"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72073"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a:defRPr/>
            </a:pPr>
            <a:r>
              <a:rPr lang="en-US" sz="3410" dirty="0">
                <a:solidFill>
                  <a:sysClr val="window" lastClr="FFFFFF"/>
                </a:solidFill>
                <a:latin typeface="Open Sans" pitchFamily="2" charset="0"/>
                <a:ea typeface="Open Sans" pitchFamily="2" charset="0"/>
                <a:cs typeface="Open Sans" pitchFamily="2" charset="0"/>
              </a:rPr>
              <a:t> </a:t>
            </a:r>
            <a:r>
              <a:rPr lang="fr-FR" sz="3410" dirty="0">
                <a:solidFill>
                  <a:sysClr val="window" lastClr="FFFFFF"/>
                </a:solidFill>
                <a:latin typeface="Open Sans" pitchFamily="2" charset="0"/>
                <a:ea typeface="Open Sans" pitchFamily="2" charset="0"/>
                <a:cs typeface="Open Sans" pitchFamily="2" charset="0"/>
              </a:rPr>
              <a:t>Traduction</a:t>
            </a:r>
            <a:r>
              <a:rPr lang="en-US" sz="3410" dirty="0">
                <a:solidFill>
                  <a:sysClr val="window" lastClr="FFFFFF"/>
                </a:solidFill>
                <a:latin typeface="Open Sans" pitchFamily="2" charset="0"/>
                <a:ea typeface="Open Sans" pitchFamily="2" charset="0"/>
                <a:cs typeface="Open Sans" pitchFamily="2" charset="0"/>
              </a:rPr>
              <a:t> Automatique Neuronale (Neural Machine Translation)</a:t>
            </a:r>
          </a:p>
        </p:txBody>
      </p:sp>
      <p:sp>
        <p:nvSpPr>
          <p:cNvPr id="225" name="Espace réservé du texte 18">
            <a:extLst>
              <a:ext uri="{FF2B5EF4-FFF2-40B4-BE49-F238E27FC236}">
                <a16:creationId xmlns:a16="http://schemas.microsoft.com/office/drawing/2014/main" id="{52371E8A-DB64-4745-9BFB-C4EEEF3BCFF2}"/>
              </a:ext>
            </a:extLst>
          </p:cNvPr>
          <p:cNvSpPr txBox="1">
            <a:spLocks/>
          </p:cNvSpPr>
          <p:nvPr/>
        </p:nvSpPr>
        <p:spPr>
          <a:xfrm>
            <a:off x="11131228" y="23646492"/>
            <a:ext cx="10256181" cy="5556560"/>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Les réseaux de neurones récurrents (RNN)  constituent un choix courant pour l'encodeur et le décodeur en raison de la nature séquentielle de l'entrée et de la sortie. Un </a:t>
            </a:r>
            <a:r>
              <a:rPr lang="fr-FR" i="1" dirty="0">
                <a:solidFill>
                  <a:srgbClr val="44546A"/>
                </a:solidFill>
                <a:latin typeface="Open Sans" pitchFamily="2" charset="0"/>
                <a:ea typeface="Open Sans" pitchFamily="2" charset="0"/>
                <a:cs typeface="Open Sans" pitchFamily="2" charset="0"/>
              </a:rPr>
              <a:t>Long Short </a:t>
            </a:r>
            <a:r>
              <a:rPr lang="fr-FR" i="1" dirty="0" err="1">
                <a:solidFill>
                  <a:srgbClr val="44546A"/>
                </a:solidFill>
                <a:latin typeface="Open Sans" pitchFamily="2" charset="0"/>
                <a:ea typeface="Open Sans" pitchFamily="2" charset="0"/>
                <a:cs typeface="Open Sans" pitchFamily="2" charset="0"/>
              </a:rPr>
              <a:t>Term</a:t>
            </a:r>
            <a:r>
              <a:rPr lang="fr-FR" i="1" dirty="0">
                <a:solidFill>
                  <a:srgbClr val="44546A"/>
                </a:solidFill>
                <a:latin typeface="Open Sans" pitchFamily="2" charset="0"/>
                <a:ea typeface="Open Sans" pitchFamily="2" charset="0"/>
                <a:cs typeface="Open Sans" pitchFamily="2" charset="0"/>
              </a:rPr>
              <a:t> Memory </a:t>
            </a:r>
            <a:r>
              <a:rPr lang="fr-FR" dirty="0">
                <a:solidFill>
                  <a:srgbClr val="44546A"/>
                </a:solidFill>
                <a:latin typeface="Open Sans" pitchFamily="2" charset="0"/>
                <a:ea typeface="Open Sans" pitchFamily="2" charset="0"/>
                <a:cs typeface="Open Sans" pitchFamily="2" charset="0"/>
              </a:rPr>
              <a:t>(LSTM) ou </a:t>
            </a:r>
            <a:r>
              <a:rPr lang="fr-FR" i="1" dirty="0" err="1">
                <a:solidFill>
                  <a:srgbClr val="44546A"/>
                </a:solidFill>
                <a:latin typeface="Open Sans" pitchFamily="2" charset="0"/>
                <a:ea typeface="Open Sans" pitchFamily="2" charset="0"/>
                <a:cs typeface="Open Sans" pitchFamily="2" charset="0"/>
              </a:rPr>
              <a:t>Gated</a:t>
            </a:r>
            <a:r>
              <a:rPr lang="fr-FR" i="1" dirty="0">
                <a:solidFill>
                  <a:srgbClr val="44546A"/>
                </a:solidFill>
                <a:latin typeface="Open Sans" pitchFamily="2" charset="0"/>
                <a:ea typeface="Open Sans" pitchFamily="2" charset="0"/>
                <a:cs typeface="Open Sans" pitchFamily="2" charset="0"/>
              </a:rPr>
              <a:t> Recurrent Unit </a:t>
            </a:r>
            <a:r>
              <a:rPr lang="fr-FR" dirty="0">
                <a:solidFill>
                  <a:srgbClr val="44546A"/>
                </a:solidFill>
                <a:latin typeface="Open Sans" pitchFamily="2" charset="0"/>
                <a:ea typeface="Open Sans" pitchFamily="2" charset="0"/>
                <a:cs typeface="Open Sans" pitchFamily="2" charset="0"/>
              </a:rPr>
              <a:t>(GRU) est généralement utilisé car il peut capturer les associations à long terme dans les séquences source et cible. L'encodeur RNN lit mot par mot la phrase source et génère un état final. Cet état final encapsule la signification de la phrase sous la forme d'une représentation vectorielle compressée. Le décodeur apprend les traductions en alimentant cette représentation vectorielle de l'état du décodeur avec la phrase cible.</a:t>
            </a:r>
          </a:p>
        </p:txBody>
      </p:sp>
      <p:sp>
        <p:nvSpPr>
          <p:cNvPr id="226" name="TextBox 225">
            <a:extLst>
              <a:ext uri="{FF2B5EF4-FFF2-40B4-BE49-F238E27FC236}">
                <a16:creationId xmlns:a16="http://schemas.microsoft.com/office/drawing/2014/main" id="{8F17E827-A315-4B70-83C3-62DAF71E7D9F}"/>
              </a:ext>
            </a:extLst>
          </p:cNvPr>
          <p:cNvSpPr txBox="1"/>
          <p:nvPr/>
        </p:nvSpPr>
        <p:spPr>
          <a:xfrm>
            <a:off x="11056039" y="23340134"/>
            <a:ext cx="10256182" cy="461665"/>
          </a:xfrm>
          <a:prstGeom prst="rect">
            <a:avLst/>
          </a:prstGeom>
          <a:noFill/>
        </p:spPr>
        <p:txBody>
          <a:bodyPr wrap="square">
            <a:spAutoFit/>
          </a:bodyPr>
          <a:lstStyle/>
          <a:p>
            <a:pPr algn="ctr"/>
            <a:r>
              <a:rPr lang="fr-FR" sz="2400" i="1" dirty="0">
                <a:latin typeface="Open Sans" pitchFamily="2" charset="0"/>
                <a:ea typeface="Open Sans" pitchFamily="2" charset="0"/>
                <a:cs typeface="Open Sans" pitchFamily="2" charset="0"/>
              </a:rPr>
              <a:t>Figure 2: Architecture Encodeur-Décodeur.</a:t>
            </a:r>
            <a:endParaRPr lang="fr-FR" sz="2400" dirty="0">
              <a:latin typeface="Open Sans" pitchFamily="2" charset="0"/>
              <a:ea typeface="Open Sans" pitchFamily="2" charset="0"/>
              <a:cs typeface="Open Sans" pitchFamily="2" charset="0"/>
            </a:endParaRPr>
          </a:p>
        </p:txBody>
      </p:sp>
      <p:sp>
        <p:nvSpPr>
          <p:cNvPr id="28" name="Espace réservé du texte 18">
            <a:extLst>
              <a:ext uri="{FF2B5EF4-FFF2-40B4-BE49-F238E27FC236}">
                <a16:creationId xmlns:a16="http://schemas.microsoft.com/office/drawing/2014/main" id="{ABEEC44F-E5D9-4ABE-A198-037225C160B4}"/>
              </a:ext>
            </a:extLst>
          </p:cNvPr>
          <p:cNvSpPr txBox="1">
            <a:spLocks/>
          </p:cNvSpPr>
          <p:nvPr/>
        </p:nvSpPr>
        <p:spPr>
          <a:xfrm>
            <a:off x="10609541" y="5795901"/>
            <a:ext cx="10256182" cy="6590690"/>
          </a:xfrm>
          <a:prstGeom prst="rect">
            <a:avLst/>
          </a:prstGeom>
        </p:spPr>
        <p:txBody>
          <a:bodyPr wrap="square" lIns="191091" tIns="191091" rIns="191091" bIns="191091" anchor="t" anchorCtr="0">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501183" marR="0" lvl="0" indent="-501183" algn="just" defTabSz="3668973" rtl="0" eaLnBrk="1" fontAlgn="auto" latinLnBrk="0" hangingPunct="1">
              <a:lnSpc>
                <a:spcPct val="100000"/>
              </a:lnSpc>
              <a:spcBef>
                <a:spcPct val="20000"/>
              </a:spcBef>
              <a:spcAft>
                <a:spcPts val="0"/>
              </a:spcAft>
              <a:buClrTx/>
              <a:buSzTx/>
              <a:buFont typeface="Arial" pitchFamily="34" charset="0"/>
              <a:buAutoNum type="arabicPeriod"/>
              <a:tabLst/>
              <a:defRPr/>
            </a:pPr>
            <a:r>
              <a:rPr lang="fr-FR" b="1" dirty="0">
                <a:solidFill>
                  <a:srgbClr val="44546A"/>
                </a:solidFill>
                <a:latin typeface="Open Sans" pitchFamily="2" charset="0"/>
                <a:ea typeface="Open Sans" pitchFamily="2" charset="0"/>
                <a:cs typeface="Open Sans" pitchFamily="2" charset="0"/>
              </a:rPr>
              <a:t>Encodeur-Décodeur</a:t>
            </a:r>
            <a:r>
              <a:rPr lang="fr-FR" dirty="0">
                <a:solidFill>
                  <a:srgbClr val="44546A"/>
                </a:solidFill>
                <a:latin typeface="Open Sans" pitchFamily="2" charset="0"/>
                <a:ea typeface="Open Sans" pitchFamily="2" charset="0"/>
                <a:cs typeface="Open Sans" pitchFamily="2" charset="0"/>
              </a:rPr>
              <a:t>:</a:t>
            </a:r>
          </a:p>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Les types d'architecture les plus courants sont les réseaux encodeur-décodeur. La séquence d'entrée (la phrase source) est d'abord introduite dans l'encodeur, qui la transforme en un '</a:t>
            </a:r>
            <a:r>
              <a:rPr lang="fr-FR" dirty="0" err="1">
                <a:solidFill>
                  <a:srgbClr val="44546A"/>
                </a:solidFill>
                <a:latin typeface="Open Sans" pitchFamily="2" charset="0"/>
                <a:ea typeface="Open Sans" pitchFamily="2" charset="0"/>
                <a:cs typeface="Open Sans" pitchFamily="2" charset="0"/>
              </a:rPr>
              <a:t>context</a:t>
            </a:r>
            <a:r>
              <a:rPr lang="fr-FR" dirty="0">
                <a:solidFill>
                  <a:srgbClr val="44546A"/>
                </a:solidFill>
                <a:latin typeface="Open Sans" pitchFamily="2" charset="0"/>
                <a:ea typeface="Open Sans" pitchFamily="2" charset="0"/>
                <a:cs typeface="Open Sans" pitchFamily="2" charset="0"/>
              </a:rPr>
              <a:t> </a:t>
            </a:r>
            <a:r>
              <a:rPr lang="fr-FR" dirty="0" err="1">
                <a:solidFill>
                  <a:srgbClr val="44546A"/>
                </a:solidFill>
                <a:latin typeface="Open Sans" pitchFamily="2" charset="0"/>
                <a:ea typeface="Open Sans" pitchFamily="2" charset="0"/>
                <a:cs typeface="Open Sans" pitchFamily="2" charset="0"/>
              </a:rPr>
              <a:t>vector</a:t>
            </a:r>
            <a:r>
              <a:rPr lang="fr-FR" dirty="0">
                <a:solidFill>
                  <a:srgbClr val="44546A"/>
                </a:solidFill>
                <a:latin typeface="Open Sans" pitchFamily="2" charset="0"/>
                <a:ea typeface="Open Sans" pitchFamily="2" charset="0"/>
                <a:cs typeface="Open Sans" pitchFamily="2" charset="0"/>
              </a:rPr>
              <a:t>' qui représente la signification de la phrase. Cette représentation dense est ensuite introduite lors de la phase d’entraînement au  décodeur, accompagnée de la traduction originale dans la langue cible. Elle sert de pré-conditionnement au décodeur, qui apprend la traduction correspondante en fonction de la traduction originale qui est alimentée pendant le processus d'entraînement.</a:t>
            </a:r>
          </a:p>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Le schéma suivant montre le réseau encodeur-décodeur tel que décrit dans l'article [1]</a:t>
            </a:r>
          </a:p>
        </p:txBody>
      </p:sp>
      <p:sp>
        <p:nvSpPr>
          <p:cNvPr id="30" name="TextBox 29">
            <a:extLst>
              <a:ext uri="{FF2B5EF4-FFF2-40B4-BE49-F238E27FC236}">
                <a16:creationId xmlns:a16="http://schemas.microsoft.com/office/drawing/2014/main" id="{F28B5A47-0CDD-4B1A-8F98-6A63143A77FC}"/>
              </a:ext>
            </a:extLst>
          </p:cNvPr>
          <p:cNvSpPr txBox="1"/>
          <p:nvPr/>
        </p:nvSpPr>
        <p:spPr>
          <a:xfrm>
            <a:off x="22183667" y="24610975"/>
            <a:ext cx="10256182" cy="461665"/>
          </a:xfrm>
          <a:prstGeom prst="rect">
            <a:avLst/>
          </a:prstGeom>
          <a:noFill/>
        </p:spPr>
        <p:txBody>
          <a:bodyPr wrap="square">
            <a:spAutoFit/>
          </a:bodyPr>
          <a:lstStyle/>
          <a:p>
            <a:pPr algn="ctr"/>
            <a:r>
              <a:rPr lang="fr-FR" sz="2400" i="1" dirty="0">
                <a:latin typeface="Open Sans" pitchFamily="2" charset="0"/>
                <a:ea typeface="Open Sans" pitchFamily="2" charset="0"/>
                <a:cs typeface="Open Sans" pitchFamily="2" charset="0"/>
              </a:rPr>
              <a:t>Figure 3: Le mécanisme d’attention.</a:t>
            </a:r>
          </a:p>
        </p:txBody>
      </p:sp>
      <p:sp>
        <p:nvSpPr>
          <p:cNvPr id="31" name="Espace réservé du texte 18">
            <a:extLst>
              <a:ext uri="{FF2B5EF4-FFF2-40B4-BE49-F238E27FC236}">
                <a16:creationId xmlns:a16="http://schemas.microsoft.com/office/drawing/2014/main" id="{3C7E923C-73D1-4518-950B-437106EF3C8C}"/>
              </a:ext>
            </a:extLst>
          </p:cNvPr>
          <p:cNvSpPr txBox="1">
            <a:spLocks/>
          </p:cNvSpPr>
          <p:nvPr/>
        </p:nvSpPr>
        <p:spPr>
          <a:xfrm>
            <a:off x="21865942" y="24939153"/>
            <a:ext cx="10256182" cy="3833012"/>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L'idée principale derrière l'attention est de se concentrer sur les parties importantes du texte source d’entrée tout en apprenant à traduire. Le mécanisme d'attention établit en effet des liens entre le texte source d'entrée et le texte cible grâce à des poids qui sont appris pendant l'entraînement. Ces connexions améliorent la capacité du décodeur à traduire des phrases plus longues dans l'entrée ce qui permet d’obtenir des traductions plus précises.</a:t>
            </a:r>
          </a:p>
        </p:txBody>
      </p:sp>
      <p:sp>
        <p:nvSpPr>
          <p:cNvPr id="34" name="Espace réservé du texte 18">
            <a:extLst>
              <a:ext uri="{FF2B5EF4-FFF2-40B4-BE49-F238E27FC236}">
                <a16:creationId xmlns:a16="http://schemas.microsoft.com/office/drawing/2014/main" id="{166E4316-18EA-4BDB-868F-26E5F8B61D68}"/>
              </a:ext>
            </a:extLst>
          </p:cNvPr>
          <p:cNvSpPr txBox="1">
            <a:spLocks/>
          </p:cNvSpPr>
          <p:nvPr/>
        </p:nvSpPr>
        <p:spPr>
          <a:xfrm>
            <a:off x="21383625" y="5795901"/>
            <a:ext cx="10256182" cy="6159803"/>
          </a:xfrm>
          <a:prstGeom prst="rect">
            <a:avLst/>
          </a:prstGeom>
        </p:spPr>
        <p:txBody>
          <a:bodyPr wrap="square" lIns="191091" tIns="191091" rIns="191091" bIns="191091" anchor="t" anchorCtr="0">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501183" marR="0" lvl="0" indent="-501183" algn="just" defTabSz="3668973" rtl="0" eaLnBrk="1" fontAlgn="auto" latinLnBrk="0" hangingPunct="1">
              <a:lnSpc>
                <a:spcPct val="100000"/>
              </a:lnSpc>
              <a:spcBef>
                <a:spcPct val="20000"/>
              </a:spcBef>
              <a:spcAft>
                <a:spcPts val="0"/>
              </a:spcAft>
              <a:buClrTx/>
              <a:buSzTx/>
              <a:buFont typeface="+mj-lt"/>
              <a:buAutoNum type="arabicPeriod" startAt="2"/>
              <a:tabLst/>
              <a:defRPr/>
            </a:pPr>
            <a:r>
              <a:rPr lang="fr-FR" b="1" dirty="0">
                <a:solidFill>
                  <a:srgbClr val="44546A"/>
                </a:solidFill>
                <a:latin typeface="Open Sans" pitchFamily="2" charset="0"/>
                <a:ea typeface="Open Sans" pitchFamily="2" charset="0"/>
                <a:cs typeface="Open Sans" pitchFamily="2" charset="0"/>
              </a:rPr>
              <a:t>Encodeur-Décodeur avec le mécanisme d’attention :</a:t>
            </a:r>
          </a:p>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L'architecture encodeur-décodeur décrite dans la partie précédente présente un défaut majeur. L'état final de l’encodeur (étant d'une longueur fixe) peut entraîner une perte d'informations. Bien que cela ne soit pas un problème pour les phrases courtes, le problème se pose en revanche lorsque l'encodeur ne capture pas les dépendances à long terme (entrées de langue source plus longues). Dans ce cas le décodeur ne produit pas de bonnes traductions. Pour éviter ce problème, le mécanisme d'attention a été introduit par </a:t>
            </a:r>
            <a:r>
              <a:rPr lang="fr-FR" dirty="0" err="1">
                <a:solidFill>
                  <a:srgbClr val="44546A"/>
                </a:solidFill>
                <a:latin typeface="Open Sans" pitchFamily="2" charset="0"/>
                <a:ea typeface="Open Sans" pitchFamily="2" charset="0"/>
                <a:cs typeface="Open Sans" pitchFamily="2" charset="0"/>
              </a:rPr>
              <a:t>Bahdanau</a:t>
            </a:r>
            <a:r>
              <a:rPr lang="fr-FR" dirty="0">
                <a:solidFill>
                  <a:srgbClr val="44546A"/>
                </a:solidFill>
                <a:latin typeface="Open Sans" pitchFamily="2" charset="0"/>
                <a:ea typeface="Open Sans" pitchFamily="2" charset="0"/>
                <a:cs typeface="Open Sans" pitchFamily="2" charset="0"/>
              </a:rPr>
              <a:t> et al. dans l’article [2]. </a:t>
            </a:r>
          </a:p>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Le diagramme suivant est une illustration de l'architecture:</a:t>
            </a:r>
          </a:p>
        </p:txBody>
      </p:sp>
      <p:sp>
        <p:nvSpPr>
          <p:cNvPr id="35" name="Espace réservé du texte 14">
            <a:extLst>
              <a:ext uri="{FF2B5EF4-FFF2-40B4-BE49-F238E27FC236}">
                <a16:creationId xmlns:a16="http://schemas.microsoft.com/office/drawing/2014/main" id="{B2E98C4D-F88B-41EE-9445-3ADE15C98879}"/>
              </a:ext>
            </a:extLst>
          </p:cNvPr>
          <p:cNvSpPr txBox="1">
            <a:spLocks/>
          </p:cNvSpPr>
          <p:nvPr/>
        </p:nvSpPr>
        <p:spPr>
          <a:xfrm>
            <a:off x="905144" y="14410589"/>
            <a:ext cx="9177446" cy="5987448"/>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La langue est le code le plus utilisé par les êtres humains pour communiquer. Or elle est caractérisée par une véritable ambiguïté due à sa complexité lexicale, syntaxique, sémantique, etc. Ces défis la rendent difficile à comprendre par les machines. De nos jours, relever ces challenges est considéré comme un important sujet de recherche, en particulier avec l’adoption généralisée de nouvelles méthodes fondées sur l’Intelligence Artificielle. Le traitement du langage naturel (TALN) est le sous domaine afférent (Voir Figure 1), et parmi ses applications nous trouvons La traduction automatique.</a:t>
            </a:r>
          </a:p>
        </p:txBody>
      </p:sp>
      <p:sp>
        <p:nvSpPr>
          <p:cNvPr id="36" name="Text Placeholder 2">
            <a:extLst>
              <a:ext uri="{FF2B5EF4-FFF2-40B4-BE49-F238E27FC236}">
                <a16:creationId xmlns:a16="http://schemas.microsoft.com/office/drawing/2014/main" id="{B39FDA6E-FAA8-4596-A4E9-C23EF3BD3CCE}"/>
              </a:ext>
            </a:extLst>
          </p:cNvPr>
          <p:cNvSpPr txBox="1">
            <a:spLocks/>
          </p:cNvSpPr>
          <p:nvPr/>
        </p:nvSpPr>
        <p:spPr>
          <a:xfrm>
            <a:off x="905144" y="13472839"/>
            <a:ext cx="9186025" cy="679184"/>
          </a:xfrm>
          <a:prstGeom prst="rect">
            <a:avLst/>
          </a:prstGeom>
          <a:solidFill>
            <a:srgbClr val="2B4B9A"/>
          </a:solidFill>
        </p:spPr>
        <p:txBody>
          <a:bodyPr wrap="square" lIns="76437" tIns="76437" rIns="76437" bIns="76437" anchor="ctr" anchorCtr="0">
            <a:spAutoFit/>
          </a:bodyPr>
          <a:lstStyle>
            <a:lvl1pPr marL="0" indent="0" algn="l" defTabSz="3765366" rtl="0" eaLnBrk="1" latinLnBrk="0" hangingPunct="1">
              <a:spcBef>
                <a:spcPct val="20000"/>
              </a:spcBef>
              <a:buFont typeface="Arial" pitchFamily="34" charset="0"/>
              <a:buNone/>
              <a:defRPr sz="3500" b="1" u="none" kern="1200" baseline="0">
                <a:solidFill>
                  <a:schemeClr val="bg1"/>
                </a:solidFill>
                <a:latin typeface="Helvetica" pitchFamily="2" charset="0"/>
                <a:ea typeface="+mn-ea"/>
                <a:cs typeface="+mn-cs"/>
              </a:defRPr>
            </a:lvl1pPr>
            <a:lvl2pPr marL="3059360" indent="-1176677" algn="l" defTabSz="3765366"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6708" indent="-941342" algn="l" defTabSz="376536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9391"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72073"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l" defTabSz="3668973" rtl="0" eaLnBrk="1" fontAlgn="auto" latinLnBrk="0" hangingPunct="1">
              <a:lnSpc>
                <a:spcPct val="100000"/>
              </a:lnSpc>
              <a:spcBef>
                <a:spcPct val="20000"/>
              </a:spcBef>
              <a:spcAft>
                <a:spcPts val="0"/>
              </a:spcAft>
              <a:buClrTx/>
              <a:buSzTx/>
              <a:buFont typeface="Arial" pitchFamily="34" charset="0"/>
              <a:buNone/>
              <a:tabLst/>
              <a:defRPr/>
            </a:pPr>
            <a:r>
              <a:rPr lang="en-US" sz="3410" dirty="0">
                <a:solidFill>
                  <a:sysClr val="window" lastClr="FFFFFF"/>
                </a:solidFill>
                <a:latin typeface="Open Sans" pitchFamily="2" charset="0"/>
                <a:ea typeface="Open Sans" pitchFamily="2" charset="0"/>
                <a:cs typeface="Open Sans" pitchFamily="2" charset="0"/>
              </a:rPr>
              <a:t> </a:t>
            </a:r>
            <a:r>
              <a:rPr lang="fr-FR" sz="3410" dirty="0">
                <a:solidFill>
                  <a:sysClr val="window" lastClr="FFFFFF"/>
                </a:solidFill>
                <a:latin typeface="Open Sans" pitchFamily="2" charset="0"/>
                <a:ea typeface="Open Sans" pitchFamily="2" charset="0"/>
                <a:cs typeface="Open Sans" pitchFamily="2" charset="0"/>
              </a:rPr>
              <a:t>Problématique</a:t>
            </a:r>
          </a:p>
        </p:txBody>
      </p:sp>
      <p:sp>
        <p:nvSpPr>
          <p:cNvPr id="55" name="Espace réservé du texte 15">
            <a:extLst>
              <a:ext uri="{FF2B5EF4-FFF2-40B4-BE49-F238E27FC236}">
                <a16:creationId xmlns:a16="http://schemas.microsoft.com/office/drawing/2014/main" id="{04F7AB72-1863-47B0-BA64-29C76CB10BCE}"/>
              </a:ext>
            </a:extLst>
          </p:cNvPr>
          <p:cNvSpPr txBox="1">
            <a:spLocks/>
          </p:cNvSpPr>
          <p:nvPr/>
        </p:nvSpPr>
        <p:spPr>
          <a:xfrm>
            <a:off x="32349863" y="5584964"/>
            <a:ext cx="9186024" cy="1764753"/>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Nous traçons trois principaux objectifs:</a:t>
            </a:r>
          </a:p>
          <a:p>
            <a:pPr marL="334122" indent="-334122" algn="just" defTabSz="3668973">
              <a:buClr>
                <a:srgbClr val="2B4B9A"/>
              </a:buClr>
              <a:buFont typeface="Wingdings" panose="05000000000000000000" pitchFamily="2" charset="2"/>
              <a:buChar char="Ø"/>
              <a:defRPr/>
            </a:pPr>
            <a:r>
              <a:rPr lang="fr-FR" dirty="0">
                <a:solidFill>
                  <a:srgbClr val="44546A"/>
                </a:solidFill>
                <a:latin typeface="Open Sans" pitchFamily="2" charset="0"/>
                <a:ea typeface="Open Sans" pitchFamily="2" charset="0"/>
                <a:cs typeface="Open Sans" pitchFamily="2" charset="0"/>
              </a:rPr>
              <a:t>Segmentation efficace qui s’adapte à la morphologie de la langue arabe (Voir Figure 4).</a:t>
            </a:r>
            <a:endParaRPr lang="fr-MA" dirty="0">
              <a:solidFill>
                <a:srgbClr val="44546A"/>
              </a:solidFill>
              <a:latin typeface="Open Sans" pitchFamily="2" charset="0"/>
              <a:ea typeface="Open Sans" pitchFamily="2" charset="0"/>
              <a:cs typeface="Open Sans" pitchFamily="2" charset="0"/>
            </a:endParaRPr>
          </a:p>
        </p:txBody>
      </p:sp>
      <p:sp>
        <p:nvSpPr>
          <p:cNvPr id="61" name="TextBox 60">
            <a:extLst>
              <a:ext uri="{FF2B5EF4-FFF2-40B4-BE49-F238E27FC236}">
                <a16:creationId xmlns:a16="http://schemas.microsoft.com/office/drawing/2014/main" id="{B5CAE839-2CF1-4C1F-A1DD-8B1499ABDA78}"/>
              </a:ext>
            </a:extLst>
          </p:cNvPr>
          <p:cNvSpPr txBox="1"/>
          <p:nvPr/>
        </p:nvSpPr>
        <p:spPr>
          <a:xfrm>
            <a:off x="32915439" y="20900263"/>
            <a:ext cx="9049875" cy="461665"/>
          </a:xfrm>
          <a:prstGeom prst="rect">
            <a:avLst/>
          </a:prstGeom>
          <a:noFill/>
        </p:spPr>
        <p:txBody>
          <a:bodyPr wrap="square">
            <a:spAutoFit/>
          </a:bodyPr>
          <a:lstStyle/>
          <a:p>
            <a:pPr algn="ctr"/>
            <a:r>
              <a:rPr lang="fr-FR" sz="2400" i="1" dirty="0">
                <a:latin typeface="Open Sans" pitchFamily="2" charset="0"/>
                <a:ea typeface="Open Sans" pitchFamily="2" charset="0"/>
                <a:cs typeface="Open Sans" pitchFamily="2" charset="0"/>
              </a:rPr>
              <a:t>Figure 5: Architecture Proposée.</a:t>
            </a:r>
          </a:p>
        </p:txBody>
      </p:sp>
      <p:sp>
        <p:nvSpPr>
          <p:cNvPr id="62" name="Text Placeholder 2">
            <a:extLst>
              <a:ext uri="{FF2B5EF4-FFF2-40B4-BE49-F238E27FC236}">
                <a16:creationId xmlns:a16="http://schemas.microsoft.com/office/drawing/2014/main" id="{02BA1AD5-DBB2-45B7-AF05-C043CC0132BE}"/>
              </a:ext>
            </a:extLst>
          </p:cNvPr>
          <p:cNvSpPr txBox="1">
            <a:spLocks/>
          </p:cNvSpPr>
          <p:nvPr/>
        </p:nvSpPr>
        <p:spPr>
          <a:xfrm>
            <a:off x="32349864" y="4903358"/>
            <a:ext cx="9186025" cy="679184"/>
          </a:xfrm>
          <a:prstGeom prst="rect">
            <a:avLst/>
          </a:prstGeom>
          <a:solidFill>
            <a:srgbClr val="2B4B9A"/>
          </a:solidFill>
        </p:spPr>
        <p:txBody>
          <a:bodyPr wrap="square" lIns="76437" tIns="76437" rIns="76437" bIns="76437" anchor="ctr" anchorCtr="0">
            <a:spAutoFit/>
          </a:bodyPr>
          <a:lstStyle>
            <a:lvl1pPr marL="0" indent="0" algn="l" defTabSz="3765366" rtl="0" eaLnBrk="1" latinLnBrk="0" hangingPunct="1">
              <a:spcBef>
                <a:spcPct val="20000"/>
              </a:spcBef>
              <a:buFont typeface="Arial" pitchFamily="34" charset="0"/>
              <a:buNone/>
              <a:defRPr sz="3500" b="1" u="none" kern="1200" baseline="0">
                <a:solidFill>
                  <a:schemeClr val="bg1"/>
                </a:solidFill>
                <a:latin typeface="Helvetica" pitchFamily="2" charset="0"/>
                <a:ea typeface="+mn-ea"/>
                <a:cs typeface="+mn-cs"/>
              </a:defRPr>
            </a:lvl1pPr>
            <a:lvl2pPr marL="3059360" indent="-1176677" algn="l" defTabSz="3765366"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6708" indent="-941342" algn="l" defTabSz="376536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9391"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72073"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l" defTabSz="3668973" eaLnBrk="1" fontAlgn="auto" latinLnBrk="0" hangingPunct="1">
              <a:lnSpc>
                <a:spcPct val="100000"/>
              </a:lnSpc>
              <a:spcBef>
                <a:spcPct val="20000"/>
              </a:spcBef>
              <a:spcAft>
                <a:spcPts val="0"/>
              </a:spcAft>
              <a:buClrTx/>
              <a:buSzTx/>
              <a:buFont typeface="Arial" pitchFamily="34" charset="0"/>
              <a:buNone/>
              <a:tabLst/>
              <a:defRPr/>
            </a:pPr>
            <a:r>
              <a:rPr kumimoji="0" lang="fr-FR" sz="3410" b="1" i="0" u="none" strike="noStrike" kern="1200" cap="none" spc="0" normalizeH="0" baseline="0" dirty="0">
                <a:ln>
                  <a:noFill/>
                </a:ln>
                <a:solidFill>
                  <a:sysClr val="window" lastClr="FFFFFF"/>
                </a:solidFill>
                <a:effectLst/>
                <a:uLnTx/>
                <a:uFillTx/>
                <a:latin typeface="Open Sans" pitchFamily="2" charset="0"/>
                <a:ea typeface="Open Sans" pitchFamily="2" charset="0"/>
                <a:cs typeface="Open Sans" pitchFamily="2" charset="0"/>
              </a:rPr>
              <a:t> Objectifs</a:t>
            </a:r>
          </a:p>
        </p:txBody>
      </p:sp>
      <p:sp>
        <p:nvSpPr>
          <p:cNvPr id="63" name="Text Placeholder 2">
            <a:extLst>
              <a:ext uri="{FF2B5EF4-FFF2-40B4-BE49-F238E27FC236}">
                <a16:creationId xmlns:a16="http://schemas.microsoft.com/office/drawing/2014/main" id="{8ED19DF7-75DA-4240-BCD2-2E1D8EA7CBB4}"/>
              </a:ext>
            </a:extLst>
          </p:cNvPr>
          <p:cNvSpPr txBox="1">
            <a:spLocks/>
          </p:cNvSpPr>
          <p:nvPr/>
        </p:nvSpPr>
        <p:spPr>
          <a:xfrm>
            <a:off x="32600653" y="21410949"/>
            <a:ext cx="9186025" cy="679184"/>
          </a:xfrm>
          <a:prstGeom prst="rect">
            <a:avLst/>
          </a:prstGeom>
          <a:solidFill>
            <a:srgbClr val="2B4B9A"/>
          </a:solidFill>
        </p:spPr>
        <p:txBody>
          <a:bodyPr wrap="square" lIns="76437" tIns="76437" rIns="76437" bIns="76437" anchor="ctr" anchorCtr="0">
            <a:spAutoFit/>
          </a:bodyPr>
          <a:lstStyle>
            <a:lvl1pPr marL="0" indent="0" algn="l" defTabSz="3765366" rtl="0" eaLnBrk="1" latinLnBrk="0" hangingPunct="1">
              <a:spcBef>
                <a:spcPct val="20000"/>
              </a:spcBef>
              <a:buFont typeface="Arial" pitchFamily="34" charset="0"/>
              <a:buNone/>
              <a:defRPr sz="3500" b="1" u="none" kern="1200" baseline="0">
                <a:solidFill>
                  <a:schemeClr val="bg1"/>
                </a:solidFill>
                <a:latin typeface="Helvetica" pitchFamily="2" charset="0"/>
                <a:ea typeface="+mn-ea"/>
                <a:cs typeface="+mn-cs"/>
              </a:defRPr>
            </a:lvl1pPr>
            <a:lvl2pPr marL="3059360" indent="-1176677" algn="l" defTabSz="3765366"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6708" indent="-941342" algn="l" defTabSz="376536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9391"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72073"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l" defTabSz="3668973" rtl="0" eaLnBrk="1" fontAlgn="auto" latinLnBrk="0" hangingPunct="1">
              <a:lnSpc>
                <a:spcPct val="100000"/>
              </a:lnSpc>
              <a:spcBef>
                <a:spcPct val="20000"/>
              </a:spcBef>
              <a:spcAft>
                <a:spcPts val="0"/>
              </a:spcAft>
              <a:buClrTx/>
              <a:buSzTx/>
              <a:buFont typeface="Arial" pitchFamily="34" charset="0"/>
              <a:buNone/>
              <a:tabLst/>
              <a:defRPr/>
            </a:pPr>
            <a:r>
              <a:rPr lang="fr-FR" sz="3410" dirty="0">
                <a:solidFill>
                  <a:sysClr val="window" lastClr="FFFFFF"/>
                </a:solidFill>
                <a:latin typeface="Open Sans" pitchFamily="2" charset="0"/>
                <a:ea typeface="Open Sans" pitchFamily="2" charset="0"/>
                <a:cs typeface="Open Sans" pitchFamily="2" charset="0"/>
              </a:rPr>
              <a:t> Conclusion et perspectives</a:t>
            </a:r>
          </a:p>
        </p:txBody>
      </p:sp>
      <p:sp>
        <p:nvSpPr>
          <p:cNvPr id="64" name="Espace réservé du texte 18">
            <a:extLst>
              <a:ext uri="{FF2B5EF4-FFF2-40B4-BE49-F238E27FC236}">
                <a16:creationId xmlns:a16="http://schemas.microsoft.com/office/drawing/2014/main" id="{953EC390-6950-44C9-86EB-391B9AC0DC7B}"/>
              </a:ext>
            </a:extLst>
          </p:cNvPr>
          <p:cNvSpPr txBox="1">
            <a:spLocks/>
          </p:cNvSpPr>
          <p:nvPr/>
        </p:nvSpPr>
        <p:spPr>
          <a:xfrm>
            <a:off x="32600656" y="22147726"/>
            <a:ext cx="9186025" cy="2109463"/>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Nous souhaitons augmenter la précision de traduction de la langue arabe et fournir les premiers </a:t>
            </a:r>
            <a:r>
              <a:rPr lang="fr-FR">
                <a:solidFill>
                  <a:srgbClr val="44546A"/>
                </a:solidFill>
                <a:latin typeface="Open Sans" pitchFamily="2" charset="0"/>
                <a:ea typeface="Open Sans" pitchFamily="2" charset="0"/>
                <a:cs typeface="Open Sans" pitchFamily="2" charset="0"/>
              </a:rPr>
              <a:t>résultats de </a:t>
            </a:r>
            <a:r>
              <a:rPr lang="fr-FR" dirty="0">
                <a:solidFill>
                  <a:srgbClr val="44546A"/>
                </a:solidFill>
                <a:latin typeface="Open Sans" pitchFamily="2" charset="0"/>
                <a:ea typeface="Open Sans" pitchFamily="2" charset="0"/>
                <a:cs typeface="Open Sans" pitchFamily="2" charset="0"/>
              </a:rPr>
              <a:t>traduction automatique neuronale du dialecte marocain.</a:t>
            </a:r>
          </a:p>
        </p:txBody>
      </p:sp>
      <p:sp>
        <p:nvSpPr>
          <p:cNvPr id="65" name="Text Placeholder 2">
            <a:extLst>
              <a:ext uri="{FF2B5EF4-FFF2-40B4-BE49-F238E27FC236}">
                <a16:creationId xmlns:a16="http://schemas.microsoft.com/office/drawing/2014/main" id="{71FCB99A-8F4C-4574-A095-4AE59A3D6B91}"/>
              </a:ext>
            </a:extLst>
          </p:cNvPr>
          <p:cNvSpPr txBox="1">
            <a:spLocks/>
          </p:cNvSpPr>
          <p:nvPr/>
        </p:nvSpPr>
        <p:spPr>
          <a:xfrm>
            <a:off x="32668728" y="24488954"/>
            <a:ext cx="9186025" cy="679184"/>
          </a:xfrm>
          <a:prstGeom prst="rect">
            <a:avLst/>
          </a:prstGeom>
          <a:solidFill>
            <a:srgbClr val="2B4B9A"/>
          </a:solidFill>
        </p:spPr>
        <p:txBody>
          <a:bodyPr wrap="square" lIns="76437" tIns="76437" rIns="76437" bIns="76437" anchor="ctr" anchorCtr="0">
            <a:spAutoFit/>
          </a:bodyPr>
          <a:lstStyle>
            <a:lvl1pPr marL="0" indent="0" algn="l" defTabSz="3765366" rtl="0" eaLnBrk="1" latinLnBrk="0" hangingPunct="1">
              <a:spcBef>
                <a:spcPct val="20000"/>
              </a:spcBef>
              <a:buFont typeface="Arial" pitchFamily="34" charset="0"/>
              <a:buNone/>
              <a:defRPr sz="3500" b="1" u="none" kern="1200" baseline="0">
                <a:solidFill>
                  <a:schemeClr val="bg1"/>
                </a:solidFill>
                <a:latin typeface="Helvetica" pitchFamily="2" charset="0"/>
                <a:ea typeface="+mn-ea"/>
                <a:cs typeface="+mn-cs"/>
              </a:defRPr>
            </a:lvl1pPr>
            <a:lvl2pPr marL="3059360" indent="-1176677" algn="l" defTabSz="3765366"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6708" indent="-941342" algn="l" defTabSz="376536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9391"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72073"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l" defTabSz="3668973" eaLnBrk="1" fontAlgn="auto" latinLnBrk="0" hangingPunct="1">
              <a:lnSpc>
                <a:spcPct val="100000"/>
              </a:lnSpc>
              <a:spcBef>
                <a:spcPct val="20000"/>
              </a:spcBef>
              <a:spcAft>
                <a:spcPts val="0"/>
              </a:spcAft>
              <a:buClrTx/>
              <a:buSzTx/>
              <a:buFont typeface="Arial" pitchFamily="34" charset="0"/>
              <a:buNone/>
              <a:tabLst/>
              <a:defRPr/>
            </a:pPr>
            <a:r>
              <a:rPr lang="fr-FR" sz="3410" dirty="0">
                <a:solidFill>
                  <a:sysClr val="window" lastClr="FFFFFF"/>
                </a:solidFill>
                <a:latin typeface="Open Sans" pitchFamily="2" charset="0"/>
                <a:ea typeface="Open Sans" pitchFamily="2" charset="0"/>
                <a:cs typeface="Open Sans" pitchFamily="2" charset="0"/>
              </a:rPr>
              <a:t> Références</a:t>
            </a:r>
          </a:p>
        </p:txBody>
      </p:sp>
      <p:pic>
        <p:nvPicPr>
          <p:cNvPr id="3" name="Picture 2">
            <a:extLst>
              <a:ext uri="{FF2B5EF4-FFF2-40B4-BE49-F238E27FC236}">
                <a16:creationId xmlns:a16="http://schemas.microsoft.com/office/drawing/2014/main" id="{BB139EEB-F37F-4E85-AD26-E7ADFD13763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27419" y="21008913"/>
            <a:ext cx="8890513" cy="7296559"/>
          </a:xfrm>
          <a:prstGeom prst="rect">
            <a:avLst/>
          </a:prstGeom>
        </p:spPr>
      </p:pic>
      <p:sp>
        <p:nvSpPr>
          <p:cNvPr id="48" name="TextBox 47">
            <a:extLst>
              <a:ext uri="{FF2B5EF4-FFF2-40B4-BE49-F238E27FC236}">
                <a16:creationId xmlns:a16="http://schemas.microsoft.com/office/drawing/2014/main" id="{C974090F-D14B-46C4-8F32-11996A95A892}"/>
              </a:ext>
            </a:extLst>
          </p:cNvPr>
          <p:cNvSpPr txBox="1"/>
          <p:nvPr/>
        </p:nvSpPr>
        <p:spPr>
          <a:xfrm>
            <a:off x="927419" y="26644052"/>
            <a:ext cx="8890512" cy="461665"/>
          </a:xfrm>
          <a:prstGeom prst="rect">
            <a:avLst/>
          </a:prstGeom>
          <a:noFill/>
        </p:spPr>
        <p:txBody>
          <a:bodyPr wrap="square">
            <a:spAutoFit/>
          </a:bodyPr>
          <a:lstStyle/>
          <a:p>
            <a:pPr algn="ctr"/>
            <a:r>
              <a:rPr lang="fr-FR" sz="2400" i="1" dirty="0">
                <a:latin typeface="Open Sans" pitchFamily="2" charset="0"/>
                <a:ea typeface="Open Sans" pitchFamily="2" charset="0"/>
                <a:cs typeface="Open Sans" pitchFamily="2" charset="0"/>
              </a:rPr>
              <a:t>Figure 1: Applications du traitement du langage naturel.</a:t>
            </a:r>
          </a:p>
        </p:txBody>
      </p:sp>
      <p:sp>
        <p:nvSpPr>
          <p:cNvPr id="49" name="Text Placeholder 2">
            <a:extLst>
              <a:ext uri="{FF2B5EF4-FFF2-40B4-BE49-F238E27FC236}">
                <a16:creationId xmlns:a16="http://schemas.microsoft.com/office/drawing/2014/main" id="{7B61D007-1669-417F-961D-04CCBCBA3588}"/>
              </a:ext>
            </a:extLst>
          </p:cNvPr>
          <p:cNvSpPr txBox="1">
            <a:spLocks/>
          </p:cNvSpPr>
          <p:nvPr/>
        </p:nvSpPr>
        <p:spPr>
          <a:xfrm>
            <a:off x="905145" y="4905780"/>
            <a:ext cx="9186025" cy="679184"/>
          </a:xfrm>
          <a:prstGeom prst="rect">
            <a:avLst/>
          </a:prstGeom>
          <a:solidFill>
            <a:srgbClr val="2B4B9A"/>
          </a:solidFill>
        </p:spPr>
        <p:txBody>
          <a:bodyPr wrap="square" lIns="76437" tIns="76437" rIns="76437" bIns="76437" anchor="ctr" anchorCtr="0">
            <a:spAutoFit/>
          </a:bodyPr>
          <a:lstStyle>
            <a:lvl1pPr marL="0" indent="0" algn="l" defTabSz="3765366" rtl="0" eaLnBrk="1" latinLnBrk="0" hangingPunct="1">
              <a:spcBef>
                <a:spcPct val="20000"/>
              </a:spcBef>
              <a:buFont typeface="Arial" pitchFamily="34" charset="0"/>
              <a:buNone/>
              <a:defRPr sz="3500" b="1" u="none" kern="1200" baseline="0">
                <a:solidFill>
                  <a:schemeClr val="bg1"/>
                </a:solidFill>
                <a:latin typeface="Helvetica" pitchFamily="2" charset="0"/>
                <a:ea typeface="+mn-ea"/>
                <a:cs typeface="+mn-cs"/>
              </a:defRPr>
            </a:lvl1pPr>
            <a:lvl2pPr marL="3059360" indent="-1176677" algn="l" defTabSz="3765366"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6708" indent="-941342" algn="l" defTabSz="376536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9391"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72073"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a:defRPr/>
            </a:pPr>
            <a:r>
              <a:rPr lang="en-US" sz="3410" dirty="0">
                <a:solidFill>
                  <a:sysClr val="window" lastClr="FFFFFF"/>
                </a:solidFill>
                <a:latin typeface="Open Sans" pitchFamily="2" charset="0"/>
                <a:ea typeface="Open Sans" pitchFamily="2" charset="0"/>
                <a:cs typeface="Open Sans" pitchFamily="2" charset="0"/>
              </a:rPr>
              <a:t> Résumé</a:t>
            </a:r>
          </a:p>
        </p:txBody>
      </p:sp>
      <p:sp>
        <p:nvSpPr>
          <p:cNvPr id="50" name="Espace réservé du texte 14">
            <a:extLst>
              <a:ext uri="{FF2B5EF4-FFF2-40B4-BE49-F238E27FC236}">
                <a16:creationId xmlns:a16="http://schemas.microsoft.com/office/drawing/2014/main" id="{0EEF50D2-D07B-4FBB-9A01-CD875D6F50AC}"/>
              </a:ext>
            </a:extLst>
          </p:cNvPr>
          <p:cNvSpPr txBox="1">
            <a:spLocks/>
          </p:cNvSpPr>
          <p:nvPr/>
        </p:nvSpPr>
        <p:spPr>
          <a:xfrm>
            <a:off x="905144" y="5903126"/>
            <a:ext cx="9038270" cy="6849222"/>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Le dialecte marocain représente un vrai challenge dans le domaine du traitement automatique de la langage naturel (TALN) en raison d’absence des règles grammaticales et des dictionnaires qui aident les modèles à comprendre la langue. Les méthodes de </a:t>
            </a:r>
            <a:r>
              <a:rPr lang="fr-FR" i="1" dirty="0">
                <a:solidFill>
                  <a:srgbClr val="44546A"/>
                </a:solidFill>
                <a:latin typeface="Open Sans" pitchFamily="2" charset="0"/>
                <a:ea typeface="Open Sans" pitchFamily="2" charset="0"/>
                <a:cs typeface="Open Sans" pitchFamily="2" charset="0"/>
              </a:rPr>
              <a:t>deep learning </a:t>
            </a:r>
            <a:r>
              <a:rPr lang="fr-FR" dirty="0">
                <a:solidFill>
                  <a:srgbClr val="44546A"/>
                </a:solidFill>
                <a:latin typeface="Open Sans" pitchFamily="2" charset="0"/>
                <a:ea typeface="Open Sans" pitchFamily="2" charset="0"/>
                <a:cs typeface="Open Sans" pitchFamily="2" charset="0"/>
              </a:rPr>
              <a:t>utilisées récemment ont montré des résultats prometteurs pour la traduction telle que de l'anglais vers le français. Pour cela, Nous souhaitons les étudier et les évaluer dans cette thèse dans le contexte de la langue arabe et du dialecte marocain. Le </a:t>
            </a:r>
            <a:r>
              <a:rPr lang="fr-FR" i="1" dirty="0">
                <a:solidFill>
                  <a:srgbClr val="44546A"/>
                </a:solidFill>
                <a:latin typeface="Open Sans" pitchFamily="2" charset="0"/>
                <a:ea typeface="Open Sans" pitchFamily="2" charset="0"/>
                <a:cs typeface="Open Sans" pitchFamily="2" charset="0"/>
              </a:rPr>
              <a:t>self attention </a:t>
            </a:r>
            <a:r>
              <a:rPr lang="fr-FR" dirty="0">
                <a:solidFill>
                  <a:srgbClr val="44546A"/>
                </a:solidFill>
                <a:latin typeface="Open Sans" pitchFamily="2" charset="0"/>
                <a:ea typeface="Open Sans" pitchFamily="2" charset="0"/>
                <a:cs typeface="Open Sans" pitchFamily="2" charset="0"/>
              </a:rPr>
              <a:t>et le </a:t>
            </a:r>
            <a:r>
              <a:rPr lang="fr-FR" i="1" dirty="0" err="1">
                <a:solidFill>
                  <a:srgbClr val="44546A"/>
                </a:solidFill>
                <a:latin typeface="Open Sans" pitchFamily="2" charset="0"/>
                <a:ea typeface="Open Sans" pitchFamily="2" charset="0"/>
                <a:cs typeface="Open Sans" pitchFamily="2" charset="0"/>
              </a:rPr>
              <a:t>coverage</a:t>
            </a:r>
            <a:r>
              <a:rPr lang="fr-FR" i="1" dirty="0">
                <a:solidFill>
                  <a:srgbClr val="44546A"/>
                </a:solidFill>
                <a:latin typeface="Open Sans" pitchFamily="2" charset="0"/>
                <a:ea typeface="Open Sans" pitchFamily="2" charset="0"/>
                <a:cs typeface="Open Sans" pitchFamily="2" charset="0"/>
              </a:rPr>
              <a:t> modeling </a:t>
            </a:r>
            <a:r>
              <a:rPr lang="fr-FR" dirty="0">
                <a:solidFill>
                  <a:srgbClr val="44546A"/>
                </a:solidFill>
                <a:latin typeface="Open Sans" pitchFamily="2" charset="0"/>
                <a:ea typeface="Open Sans" pitchFamily="2" charset="0"/>
                <a:cs typeface="Open Sans" pitchFamily="2" charset="0"/>
              </a:rPr>
              <a:t>font partie des</a:t>
            </a:r>
            <a:r>
              <a:rPr lang="fr-FR" i="1" dirty="0">
                <a:solidFill>
                  <a:srgbClr val="44546A"/>
                </a:solidFill>
                <a:latin typeface="Open Sans" pitchFamily="2" charset="0"/>
                <a:ea typeface="Open Sans" pitchFamily="2" charset="0"/>
                <a:cs typeface="Open Sans" pitchFamily="2" charset="0"/>
              </a:rPr>
              <a:t> </a:t>
            </a:r>
            <a:r>
              <a:rPr lang="fr-FR" dirty="0">
                <a:solidFill>
                  <a:srgbClr val="44546A"/>
                </a:solidFill>
                <a:latin typeface="Open Sans" pitchFamily="2" charset="0"/>
                <a:ea typeface="Open Sans" pitchFamily="2" charset="0"/>
                <a:cs typeface="Open Sans" pitchFamily="2" charset="0"/>
              </a:rPr>
              <a:t>architectures ciblées qui ont amélioré les résultats des approches basées sur encodeur-décodeur en termes de précision et de représentation des mots.</a:t>
            </a:r>
          </a:p>
        </p:txBody>
      </p:sp>
      <p:sp>
        <p:nvSpPr>
          <p:cNvPr id="32" name="TextBox 31">
            <a:extLst>
              <a:ext uri="{FF2B5EF4-FFF2-40B4-BE49-F238E27FC236}">
                <a16:creationId xmlns:a16="http://schemas.microsoft.com/office/drawing/2014/main" id="{DD04209E-F3EB-4C0A-98C2-A026F62F602B}"/>
              </a:ext>
            </a:extLst>
          </p:cNvPr>
          <p:cNvSpPr txBox="1"/>
          <p:nvPr/>
        </p:nvSpPr>
        <p:spPr>
          <a:xfrm>
            <a:off x="757388" y="2906794"/>
            <a:ext cx="16022384" cy="646331"/>
          </a:xfrm>
          <a:prstGeom prst="rect">
            <a:avLst/>
          </a:prstGeom>
          <a:noFill/>
        </p:spPr>
        <p:txBody>
          <a:bodyPr wrap="square">
            <a:spAutoFit/>
          </a:bodyPr>
          <a:lstStyle/>
          <a:p>
            <a:r>
              <a:rPr lang="en-US" sz="3600" dirty="0">
                <a:solidFill>
                  <a:srgbClr val="44546A"/>
                </a:solidFill>
                <a:latin typeface="Open Sans" pitchFamily="2" charset="0"/>
                <a:ea typeface="Open Sans" pitchFamily="2" charset="0"/>
                <a:cs typeface="Open Sans" pitchFamily="2" charset="0"/>
              </a:rPr>
              <a:t>R’BAITI Jihad, HMAMOUCHE Youssef, EL FALLAH SEGHROUCHNI Amal</a:t>
            </a:r>
          </a:p>
        </p:txBody>
      </p:sp>
      <p:sp>
        <p:nvSpPr>
          <p:cNvPr id="2" name="Rectangle 1">
            <a:extLst>
              <a:ext uri="{FF2B5EF4-FFF2-40B4-BE49-F238E27FC236}">
                <a16:creationId xmlns:a16="http://schemas.microsoft.com/office/drawing/2014/main" id="{ED76D070-F84B-41DE-9C6F-FB9993F45435}"/>
              </a:ext>
            </a:extLst>
          </p:cNvPr>
          <p:cNvSpPr/>
          <p:nvPr/>
        </p:nvSpPr>
        <p:spPr>
          <a:xfrm>
            <a:off x="0" y="29813548"/>
            <a:ext cx="42767250" cy="461665"/>
          </a:xfrm>
          <a:prstGeom prst="rect">
            <a:avLst/>
          </a:prstGeom>
          <a:solidFill>
            <a:srgbClr val="2B4B9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BBBCD16-1AA8-4510-8303-990A6F7FB23D}"/>
              </a:ext>
            </a:extLst>
          </p:cNvPr>
          <p:cNvSpPr/>
          <p:nvPr/>
        </p:nvSpPr>
        <p:spPr>
          <a:xfrm>
            <a:off x="0" y="29672422"/>
            <a:ext cx="42767250" cy="156237"/>
          </a:xfrm>
          <a:prstGeom prst="rect">
            <a:avLst/>
          </a:prstGeom>
          <a:solidFill>
            <a:srgbClr val="E721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62E6FAD-209E-4882-93DD-DDE1AB47FDB5}"/>
              </a:ext>
            </a:extLst>
          </p:cNvPr>
          <p:cNvPicPr>
            <a:picLocks noChangeAspect="1"/>
          </p:cNvPicPr>
          <p:nvPr/>
        </p:nvPicPr>
        <p:blipFill>
          <a:blip r:embed="rId4"/>
          <a:srcRect/>
          <a:stretch/>
        </p:blipFill>
        <p:spPr>
          <a:xfrm>
            <a:off x="33466538" y="7341319"/>
            <a:ext cx="6952676" cy="3323641"/>
          </a:xfrm>
          <a:prstGeom prst="rect">
            <a:avLst/>
          </a:prstGeom>
        </p:spPr>
      </p:pic>
      <p:sp>
        <p:nvSpPr>
          <p:cNvPr id="40" name="Espace réservé du texte 15">
            <a:extLst>
              <a:ext uri="{FF2B5EF4-FFF2-40B4-BE49-F238E27FC236}">
                <a16:creationId xmlns:a16="http://schemas.microsoft.com/office/drawing/2014/main" id="{55A8BAA6-0113-4D27-87FD-6C604CFA6E58}"/>
              </a:ext>
            </a:extLst>
          </p:cNvPr>
          <p:cNvSpPr txBox="1">
            <a:spLocks/>
          </p:cNvSpPr>
          <p:nvPr/>
        </p:nvSpPr>
        <p:spPr>
          <a:xfrm>
            <a:off x="32349862" y="11297595"/>
            <a:ext cx="9186025" cy="2626528"/>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334122" indent="-334122" algn="just" defTabSz="3668973">
              <a:buClr>
                <a:srgbClr val="2B4B9A"/>
              </a:buClr>
              <a:buFont typeface="Wingdings" panose="05000000000000000000" pitchFamily="2" charset="2"/>
              <a:buChar char="Ø"/>
              <a:defRPr/>
            </a:pPr>
            <a:r>
              <a:rPr lang="fr-FR" dirty="0">
                <a:solidFill>
                  <a:srgbClr val="44546A"/>
                </a:solidFill>
                <a:latin typeface="Open Sans" pitchFamily="2" charset="0"/>
                <a:ea typeface="Open Sans" pitchFamily="2" charset="0"/>
                <a:cs typeface="Open Sans" pitchFamily="2" charset="0"/>
              </a:rPr>
              <a:t> Appliquer une architecture Encodeur-Décodeur basée sur les mécanismes d'attention et le </a:t>
            </a:r>
            <a:r>
              <a:rPr lang="fr-FR" i="1" dirty="0">
                <a:solidFill>
                  <a:srgbClr val="44546A"/>
                </a:solidFill>
                <a:latin typeface="Open Sans" pitchFamily="2" charset="0"/>
                <a:ea typeface="Open Sans" pitchFamily="2" charset="0"/>
                <a:cs typeface="Open Sans" pitchFamily="2" charset="0"/>
              </a:rPr>
              <a:t>deep </a:t>
            </a:r>
            <a:r>
              <a:rPr lang="fr-FR" i="1" dirty="0" err="1">
                <a:solidFill>
                  <a:srgbClr val="44546A"/>
                </a:solidFill>
                <a:latin typeface="Open Sans" pitchFamily="2" charset="0"/>
                <a:ea typeface="Open Sans" pitchFamily="2" charset="0"/>
                <a:cs typeface="Open Sans" pitchFamily="2" charset="0"/>
              </a:rPr>
              <a:t>learning</a:t>
            </a:r>
            <a:r>
              <a:rPr lang="fr-FR" dirty="0">
                <a:solidFill>
                  <a:srgbClr val="44546A"/>
                </a:solidFill>
                <a:latin typeface="Open Sans" pitchFamily="2" charset="0"/>
                <a:ea typeface="Open Sans" pitchFamily="2" charset="0"/>
                <a:cs typeface="Open Sans" pitchFamily="2" charset="0"/>
              </a:rPr>
              <a:t> à la langue Arabe et au dialecte marocain (Voir Figure 5).</a:t>
            </a:r>
          </a:p>
          <a:p>
            <a:pPr marL="334122" indent="-334122" algn="just" defTabSz="3668973">
              <a:buClr>
                <a:srgbClr val="2B4B9A"/>
              </a:buClr>
              <a:buFont typeface="Wingdings" panose="05000000000000000000" pitchFamily="2" charset="2"/>
              <a:buChar char="Ø"/>
              <a:defRPr/>
            </a:pPr>
            <a:r>
              <a:rPr lang="fr-FR" dirty="0">
                <a:solidFill>
                  <a:srgbClr val="44546A"/>
                </a:solidFill>
                <a:latin typeface="Open Sans" pitchFamily="2" charset="0"/>
                <a:ea typeface="Open Sans" pitchFamily="2" charset="0"/>
                <a:cs typeface="Open Sans" pitchFamily="2" charset="0"/>
              </a:rPr>
              <a:t> Evaluer cette approche en termes de BLEU score.</a:t>
            </a:r>
          </a:p>
        </p:txBody>
      </p:sp>
      <p:sp>
        <p:nvSpPr>
          <p:cNvPr id="41" name="TextBox 40">
            <a:extLst>
              <a:ext uri="{FF2B5EF4-FFF2-40B4-BE49-F238E27FC236}">
                <a16:creationId xmlns:a16="http://schemas.microsoft.com/office/drawing/2014/main" id="{D16A0BEC-D2AF-4281-ADDC-DE82A2DA2C95}"/>
              </a:ext>
            </a:extLst>
          </p:cNvPr>
          <p:cNvSpPr txBox="1"/>
          <p:nvPr/>
        </p:nvSpPr>
        <p:spPr>
          <a:xfrm>
            <a:off x="34048060" y="10765129"/>
            <a:ext cx="5789630" cy="461665"/>
          </a:xfrm>
          <a:prstGeom prst="rect">
            <a:avLst/>
          </a:prstGeom>
          <a:noFill/>
        </p:spPr>
        <p:txBody>
          <a:bodyPr wrap="square">
            <a:spAutoFit/>
          </a:bodyPr>
          <a:lstStyle/>
          <a:p>
            <a:pPr algn="ctr"/>
            <a:r>
              <a:rPr lang="fr-FR" sz="2400" i="1" dirty="0">
                <a:latin typeface="Open Sans" pitchFamily="2" charset="0"/>
                <a:ea typeface="Open Sans" pitchFamily="2" charset="0"/>
                <a:cs typeface="Open Sans" pitchFamily="2" charset="0"/>
              </a:rPr>
              <a:t>Figure 4: Exemple de segmentation.</a:t>
            </a:r>
          </a:p>
        </p:txBody>
      </p:sp>
      <p:pic>
        <p:nvPicPr>
          <p:cNvPr id="8" name="Image 7" descr="Une image contenant texte, clipart&#10;&#10;Description générée automatiquement">
            <a:extLst>
              <a:ext uri="{FF2B5EF4-FFF2-40B4-BE49-F238E27FC236}">
                <a16:creationId xmlns:a16="http://schemas.microsoft.com/office/drawing/2014/main" id="{BFDC39C8-F40F-4355-88CD-CCDB3F18A42E}"/>
              </a:ext>
            </a:extLst>
          </p:cNvPr>
          <p:cNvPicPr>
            <a:picLocks noChangeAspect="1"/>
          </p:cNvPicPr>
          <p:nvPr/>
        </p:nvPicPr>
        <p:blipFill>
          <a:blip r:embed="rId5"/>
          <a:stretch>
            <a:fillRect/>
          </a:stretch>
        </p:blipFill>
        <p:spPr>
          <a:xfrm>
            <a:off x="38846759" y="29835842"/>
            <a:ext cx="3665521" cy="401299"/>
          </a:xfrm>
          <a:prstGeom prst="rect">
            <a:avLst/>
          </a:prstGeom>
        </p:spPr>
      </p:pic>
      <p:pic>
        <p:nvPicPr>
          <p:cNvPr id="9" name="Image 8">
            <a:extLst>
              <a:ext uri="{FF2B5EF4-FFF2-40B4-BE49-F238E27FC236}">
                <a16:creationId xmlns:a16="http://schemas.microsoft.com/office/drawing/2014/main" id="{FDCAF5C7-FF8F-47AA-B8C5-C134D37F5EE3}"/>
              </a:ext>
            </a:extLst>
          </p:cNvPr>
          <p:cNvPicPr>
            <a:picLocks noChangeAspect="1"/>
          </p:cNvPicPr>
          <p:nvPr/>
        </p:nvPicPr>
        <p:blipFill>
          <a:blip r:embed="rId6"/>
          <a:stretch>
            <a:fillRect/>
          </a:stretch>
        </p:blipFill>
        <p:spPr>
          <a:xfrm>
            <a:off x="32122124" y="779985"/>
            <a:ext cx="9515860" cy="4112616"/>
          </a:xfrm>
          <a:prstGeom prst="rect">
            <a:avLst/>
          </a:prstGeom>
        </p:spPr>
      </p:pic>
      <p:sp>
        <p:nvSpPr>
          <p:cNvPr id="42" name="Espace réservé du texte 18">
            <a:extLst>
              <a:ext uri="{FF2B5EF4-FFF2-40B4-BE49-F238E27FC236}">
                <a16:creationId xmlns:a16="http://schemas.microsoft.com/office/drawing/2014/main" id="{B5628F00-753C-48F1-9131-FC24C2C3CF27}"/>
              </a:ext>
            </a:extLst>
          </p:cNvPr>
          <p:cNvSpPr txBox="1">
            <a:spLocks/>
          </p:cNvSpPr>
          <p:nvPr/>
        </p:nvSpPr>
        <p:spPr>
          <a:xfrm>
            <a:off x="32757574" y="25283863"/>
            <a:ext cx="9186025" cy="3057415"/>
          </a:xfrm>
          <a:prstGeom prst="rect">
            <a:avLst/>
          </a:prstGeom>
        </p:spPr>
        <p:txBody>
          <a:bodyPr wrap="square" lIns="191091" tIns="191091" rIns="191091" bIns="191091">
            <a:spAutoFit/>
          </a:bodyPr>
          <a:lstStyle>
            <a:lvl1pPr marL="0" indent="0" algn="l" defTabSz="3765366" rtl="0" eaLnBrk="1" latinLnBrk="0" hangingPunct="1">
              <a:spcBef>
                <a:spcPct val="20000"/>
              </a:spcBef>
              <a:buFont typeface="Arial" pitchFamily="34" charset="0"/>
              <a:buNone/>
              <a:defRPr sz="2800" kern="1200">
                <a:solidFill>
                  <a:schemeClr val="tx2"/>
                </a:solidFill>
                <a:latin typeface="Helvetica" pitchFamily="2" charset="0"/>
                <a:ea typeface="+mn-ea"/>
                <a:cs typeface="Times New Roman" panose="02020603050405020304" pitchFamily="18" charset="0"/>
              </a:defRPr>
            </a:lvl1pPr>
            <a:lvl2pPr marL="1274733"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2pPr>
            <a:lvl3pPr marL="1765015" indent="-490282"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3pPr>
            <a:lvl4pPr marL="2304325" indent="-539310"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4pPr>
            <a:lvl5pPr marL="2696551" indent="-392226" algn="l" defTabSz="3765366" rtl="0" eaLnBrk="1" latinLnBrk="0" hangingPunct="1">
              <a:spcBef>
                <a:spcPct val="20000"/>
              </a:spcBef>
              <a:buFont typeface="Arial" pitchFamily="34" charset="0"/>
              <a:buChar char="»"/>
              <a:defRPr sz="2200" kern="1200">
                <a:solidFill>
                  <a:schemeClr val="tx1"/>
                </a:solidFill>
                <a:latin typeface="Trebuchet MS" pitchFamily="34" charset="0"/>
                <a:ea typeface="+mn-ea"/>
                <a:cs typeface="+mn-cs"/>
              </a:defRPr>
            </a:lvl5pPr>
            <a:lvl6pPr marL="10354757"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37439"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20122"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02805" indent="-941342" algn="l" defTabSz="3765366" rtl="0" eaLnBrk="1" latinLnBrk="0" hangingPunct="1">
              <a:spcBef>
                <a:spcPct val="20000"/>
              </a:spcBef>
              <a:buFont typeface="Arial" pitchFamily="34" charset="0"/>
              <a:buChar char="•"/>
              <a:defRPr sz="8300" kern="1200">
                <a:solidFill>
                  <a:schemeClr val="tx1"/>
                </a:solidFill>
                <a:latin typeface="+mn-lt"/>
                <a:ea typeface="+mn-ea"/>
                <a:cs typeface="+mn-cs"/>
              </a:defRPr>
            </a:lvl9pPr>
          </a:lstStyle>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[1] </a:t>
            </a:r>
            <a:r>
              <a:rPr lang="en-US" dirty="0">
                <a:solidFill>
                  <a:srgbClr val="44546A"/>
                </a:solidFill>
                <a:latin typeface="Open Sans" pitchFamily="2" charset="0"/>
                <a:ea typeface="Open Sans" pitchFamily="2" charset="0"/>
                <a:cs typeface="Open Sans" pitchFamily="2" charset="0"/>
              </a:rPr>
              <a:t>Luong, M. T., Pham, H., &amp; Manning, C. D. (2015). Effective approaches to attention-based neural machine translation. </a:t>
            </a:r>
            <a:r>
              <a:rPr lang="en-US" dirty="0" err="1">
                <a:solidFill>
                  <a:srgbClr val="44546A"/>
                </a:solidFill>
                <a:latin typeface="Open Sans" pitchFamily="2" charset="0"/>
                <a:ea typeface="Open Sans" pitchFamily="2" charset="0"/>
                <a:cs typeface="Open Sans" pitchFamily="2" charset="0"/>
              </a:rPr>
              <a:t>arXiv</a:t>
            </a:r>
            <a:r>
              <a:rPr lang="en-US" dirty="0">
                <a:solidFill>
                  <a:srgbClr val="44546A"/>
                </a:solidFill>
                <a:latin typeface="Open Sans" pitchFamily="2" charset="0"/>
                <a:ea typeface="Open Sans" pitchFamily="2" charset="0"/>
                <a:cs typeface="Open Sans" pitchFamily="2" charset="0"/>
              </a:rPr>
              <a:t> preprint arXiv:1508.04025.</a:t>
            </a:r>
          </a:p>
          <a:p>
            <a:pPr marL="0" marR="0" lvl="0" indent="0" algn="just" defTabSz="3668973" rtl="0" eaLnBrk="1" fontAlgn="auto" latinLnBrk="0" hangingPunct="1">
              <a:lnSpc>
                <a:spcPct val="100000"/>
              </a:lnSpc>
              <a:spcBef>
                <a:spcPct val="20000"/>
              </a:spcBef>
              <a:spcAft>
                <a:spcPts val="0"/>
              </a:spcAft>
              <a:buClrTx/>
              <a:buSzTx/>
              <a:buFont typeface="Arial" pitchFamily="34" charset="0"/>
              <a:buNone/>
              <a:tabLst/>
              <a:defRPr/>
            </a:pPr>
            <a:r>
              <a:rPr lang="fr-FR" dirty="0">
                <a:solidFill>
                  <a:srgbClr val="44546A"/>
                </a:solidFill>
                <a:latin typeface="Open Sans" pitchFamily="2" charset="0"/>
                <a:ea typeface="Open Sans" pitchFamily="2" charset="0"/>
                <a:cs typeface="Open Sans" pitchFamily="2" charset="0"/>
              </a:rPr>
              <a:t>[2] </a:t>
            </a:r>
            <a:r>
              <a:rPr lang="en-US" dirty="0" err="1">
                <a:solidFill>
                  <a:srgbClr val="44546A"/>
                </a:solidFill>
                <a:latin typeface="Open Sans" pitchFamily="2" charset="0"/>
                <a:ea typeface="Open Sans" pitchFamily="2" charset="0"/>
                <a:cs typeface="Open Sans" pitchFamily="2" charset="0"/>
              </a:rPr>
              <a:t>Bahdanau</a:t>
            </a:r>
            <a:r>
              <a:rPr lang="en-US" dirty="0">
                <a:solidFill>
                  <a:srgbClr val="44546A"/>
                </a:solidFill>
                <a:latin typeface="Open Sans" pitchFamily="2" charset="0"/>
                <a:ea typeface="Open Sans" pitchFamily="2" charset="0"/>
                <a:cs typeface="Open Sans" pitchFamily="2" charset="0"/>
              </a:rPr>
              <a:t>, D., Cho, K., &amp; </a:t>
            </a:r>
            <a:r>
              <a:rPr lang="en-US" dirty="0" err="1">
                <a:solidFill>
                  <a:srgbClr val="44546A"/>
                </a:solidFill>
                <a:latin typeface="Open Sans" pitchFamily="2" charset="0"/>
                <a:ea typeface="Open Sans" pitchFamily="2" charset="0"/>
                <a:cs typeface="Open Sans" pitchFamily="2" charset="0"/>
              </a:rPr>
              <a:t>Bengio</a:t>
            </a:r>
            <a:r>
              <a:rPr lang="en-US" dirty="0">
                <a:solidFill>
                  <a:srgbClr val="44546A"/>
                </a:solidFill>
                <a:latin typeface="Open Sans" pitchFamily="2" charset="0"/>
                <a:ea typeface="Open Sans" pitchFamily="2" charset="0"/>
                <a:cs typeface="Open Sans" pitchFamily="2" charset="0"/>
              </a:rPr>
              <a:t>, Y. (2014). Neural machine translation by jointly learning to align and translate. </a:t>
            </a:r>
            <a:r>
              <a:rPr lang="en-US" dirty="0" err="1">
                <a:solidFill>
                  <a:srgbClr val="44546A"/>
                </a:solidFill>
                <a:latin typeface="Open Sans" pitchFamily="2" charset="0"/>
                <a:ea typeface="Open Sans" pitchFamily="2" charset="0"/>
                <a:cs typeface="Open Sans" pitchFamily="2" charset="0"/>
              </a:rPr>
              <a:t>arXiv</a:t>
            </a:r>
            <a:r>
              <a:rPr lang="en-US" dirty="0">
                <a:solidFill>
                  <a:srgbClr val="44546A"/>
                </a:solidFill>
                <a:latin typeface="Open Sans" pitchFamily="2" charset="0"/>
                <a:ea typeface="Open Sans" pitchFamily="2" charset="0"/>
                <a:cs typeface="Open Sans" pitchFamily="2" charset="0"/>
              </a:rPr>
              <a:t> preprint arXiv:1409.0473.</a:t>
            </a:r>
            <a:endParaRPr lang="fr-FR" dirty="0">
              <a:solidFill>
                <a:srgbClr val="44546A"/>
              </a:solidFill>
              <a:latin typeface="Open Sans" pitchFamily="2" charset="0"/>
              <a:ea typeface="Open Sans" pitchFamily="2" charset="0"/>
              <a:cs typeface="Open Sans" pitchFamily="2" charset="0"/>
            </a:endParaRPr>
          </a:p>
        </p:txBody>
      </p:sp>
      <p:pic>
        <p:nvPicPr>
          <p:cNvPr id="6" name="Image 5">
            <a:extLst>
              <a:ext uri="{FF2B5EF4-FFF2-40B4-BE49-F238E27FC236}">
                <a16:creationId xmlns:a16="http://schemas.microsoft.com/office/drawing/2014/main" id="{4D914B6A-9B89-492D-B6AE-25A9C1667FA8}"/>
              </a:ext>
            </a:extLst>
          </p:cNvPr>
          <p:cNvPicPr>
            <a:picLocks noChangeAspect="1"/>
          </p:cNvPicPr>
          <p:nvPr/>
        </p:nvPicPr>
        <p:blipFill rotWithShape="1">
          <a:blip r:embed="rId7"/>
          <a:srcRect t="2648" r="4216" b="2999"/>
          <a:stretch/>
        </p:blipFill>
        <p:spPr>
          <a:xfrm>
            <a:off x="11006546" y="12132557"/>
            <a:ext cx="10029207" cy="11200394"/>
          </a:xfrm>
          <a:prstGeom prst="rect">
            <a:avLst/>
          </a:prstGeom>
        </p:spPr>
      </p:pic>
      <p:pic>
        <p:nvPicPr>
          <p:cNvPr id="13" name="Image 12">
            <a:extLst>
              <a:ext uri="{FF2B5EF4-FFF2-40B4-BE49-F238E27FC236}">
                <a16:creationId xmlns:a16="http://schemas.microsoft.com/office/drawing/2014/main" id="{1053BE1F-CC72-4AD8-9431-9638DE95A4B4}"/>
              </a:ext>
            </a:extLst>
          </p:cNvPr>
          <p:cNvPicPr>
            <a:picLocks noChangeAspect="1"/>
          </p:cNvPicPr>
          <p:nvPr/>
        </p:nvPicPr>
        <p:blipFill rotWithShape="1">
          <a:blip r:embed="rId8"/>
          <a:srcRect l="1420" t="2804" b="3142"/>
          <a:stretch/>
        </p:blipFill>
        <p:spPr>
          <a:xfrm>
            <a:off x="21526567" y="11882965"/>
            <a:ext cx="9989326" cy="12624194"/>
          </a:xfrm>
          <a:prstGeom prst="rect">
            <a:avLst/>
          </a:prstGeom>
        </p:spPr>
      </p:pic>
      <p:pic>
        <p:nvPicPr>
          <p:cNvPr id="17" name="Image 16">
            <a:extLst>
              <a:ext uri="{FF2B5EF4-FFF2-40B4-BE49-F238E27FC236}">
                <a16:creationId xmlns:a16="http://schemas.microsoft.com/office/drawing/2014/main" id="{9BB183F5-E6A2-4FC8-AED9-0E2862A67B0A}"/>
              </a:ext>
            </a:extLst>
          </p:cNvPr>
          <p:cNvPicPr>
            <a:picLocks noChangeAspect="1"/>
          </p:cNvPicPr>
          <p:nvPr/>
        </p:nvPicPr>
        <p:blipFill>
          <a:blip r:embed="rId9"/>
          <a:stretch>
            <a:fillRect/>
          </a:stretch>
        </p:blipFill>
        <p:spPr>
          <a:xfrm>
            <a:off x="32439849" y="13948704"/>
            <a:ext cx="9346830" cy="6847744"/>
          </a:xfrm>
          <a:prstGeom prst="rect">
            <a:avLst/>
          </a:prstGeom>
        </p:spPr>
      </p:pic>
    </p:spTree>
    <p:extLst>
      <p:ext uri="{BB962C8B-B14F-4D97-AF65-F5344CB8AC3E}">
        <p14:creationId xmlns:p14="http://schemas.microsoft.com/office/powerpoint/2010/main" val="16765816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1628</TotalTime>
  <Words>898</Words>
  <Application>Microsoft Office PowerPoint</Application>
  <PresentationFormat>Personnalisé</PresentationFormat>
  <Paragraphs>33</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Open Sans</vt:lpstr>
      <vt:lpstr>Wingdings</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Btissam EL KHAMLICHI</dc:creator>
  <cp:lastModifiedBy>Lamiae BENSAID</cp:lastModifiedBy>
  <cp:revision>20</cp:revision>
  <dcterms:created xsi:type="dcterms:W3CDTF">2022-02-24T11:40:54Z</dcterms:created>
  <dcterms:modified xsi:type="dcterms:W3CDTF">2022-03-04T16:29:10Z</dcterms:modified>
</cp:coreProperties>
</file>