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70" r:id="rId2"/>
  </p:sldIdLst>
  <p:sldSz cx="42767250"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367" autoAdjust="0"/>
    <p:restoredTop sz="95226" autoAdjust="0"/>
  </p:normalViewPr>
  <p:slideViewPr>
    <p:cSldViewPr snapToGrid="0">
      <p:cViewPr varScale="1">
        <p:scale>
          <a:sx n="19" d="100"/>
          <a:sy n="19" d="100"/>
        </p:scale>
        <p:origin x="1738"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662A8-60E2-425D-BF37-4F5957631B17}" type="datetimeFigureOut">
              <a:rPr lang="en-US" smtClean="0"/>
              <a:t>3/7/2022</a:t>
            </a:fld>
            <a:endParaRPr lang="en-US"/>
          </a:p>
        </p:txBody>
      </p:sp>
      <p:sp>
        <p:nvSpPr>
          <p:cNvPr id="4" name="Slide Image Placeholder 3"/>
          <p:cNvSpPr>
            <a:spLocks noGrp="1" noRot="1" noChangeAspect="1"/>
          </p:cNvSpPr>
          <p:nvPr>
            <p:ph type="sldImg" idx="2"/>
          </p:nvPr>
        </p:nvSpPr>
        <p:spPr>
          <a:xfrm>
            <a:off x="1249363" y="1143000"/>
            <a:ext cx="43592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1EBD70-4448-480D-827D-6E0CDE0D775F}" type="slidenum">
              <a:rPr lang="en-US" smtClean="0"/>
              <a:t>‹#›</a:t>
            </a:fld>
            <a:endParaRPr lang="en-US"/>
          </a:p>
        </p:txBody>
      </p:sp>
    </p:spTree>
    <p:extLst>
      <p:ext uri="{BB962C8B-B14F-4D97-AF65-F5344CB8AC3E}">
        <p14:creationId xmlns:p14="http://schemas.microsoft.com/office/powerpoint/2010/main" val="3932465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7544" y="4954765"/>
            <a:ext cx="36352163" cy="10540259"/>
          </a:xfrm>
        </p:spPr>
        <p:txBody>
          <a:bodyPr anchor="b"/>
          <a:lstStyle>
            <a:lvl1pPr algn="ctr">
              <a:defRPr sz="26488"/>
            </a:lvl1pPr>
          </a:lstStyle>
          <a:p>
            <a:r>
              <a:rPr lang="en-US"/>
              <a:t>Click to edit Master title style</a:t>
            </a:r>
          </a:p>
        </p:txBody>
      </p:sp>
      <p:sp>
        <p:nvSpPr>
          <p:cNvPr id="3" name="Subtitle 2"/>
          <p:cNvSpPr>
            <a:spLocks noGrp="1"/>
          </p:cNvSpPr>
          <p:nvPr>
            <p:ph type="subTitle" idx="1"/>
          </p:nvPr>
        </p:nvSpPr>
        <p:spPr>
          <a:xfrm>
            <a:off x="5345906" y="15901497"/>
            <a:ext cx="32075438" cy="7309499"/>
          </a:xfrm>
          <a:prstGeom prst="rect">
            <a:avLst/>
          </a:prstGeo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p>
        </p:txBody>
      </p:sp>
      <p:sp>
        <p:nvSpPr>
          <p:cNvPr id="4" name="Date Placeholder 3"/>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5" name="Footer Placeholder 4"/>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6" name="Slide Number Placeholder 5"/>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307014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940249" y="6636974"/>
            <a:ext cx="36886753" cy="1920934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5" name="Footer Placeholder 4"/>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6" name="Slide Number Placeholder 5"/>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210524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05316" y="1611875"/>
            <a:ext cx="9221688" cy="256568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40251" y="1611875"/>
            <a:ext cx="27130474" cy="256568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5" name="Footer Placeholder 4"/>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6" name="Slide Number Placeholder 5"/>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90129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40249" y="6636974"/>
            <a:ext cx="36886753" cy="192093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5" name="Footer Placeholder 4"/>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6" name="Slide Number Placeholder 5"/>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384040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17976" y="7547788"/>
            <a:ext cx="36886753" cy="12593645"/>
          </a:xfrm>
        </p:spPr>
        <p:txBody>
          <a:bodyPr anchor="b"/>
          <a:lstStyle>
            <a:lvl1pPr>
              <a:defRPr sz="26488"/>
            </a:lvl1pPr>
          </a:lstStyle>
          <a:p>
            <a:r>
              <a:rPr lang="en-US"/>
              <a:t>Click to edit Master title style</a:t>
            </a:r>
          </a:p>
        </p:txBody>
      </p:sp>
      <p:sp>
        <p:nvSpPr>
          <p:cNvPr id="3" name="Text Placeholder 2"/>
          <p:cNvSpPr>
            <a:spLocks noGrp="1"/>
          </p:cNvSpPr>
          <p:nvPr>
            <p:ph type="body" idx="1"/>
          </p:nvPr>
        </p:nvSpPr>
        <p:spPr>
          <a:xfrm>
            <a:off x="2917976" y="20260574"/>
            <a:ext cx="36886753" cy="6622701"/>
          </a:xfrm>
          <a:prstGeom prst="rect">
            <a:avLst/>
          </a:prstGeo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5" name="Footer Placeholder 4"/>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6" name="Slide Number Placeholder 5"/>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28971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40249" y="8059374"/>
            <a:ext cx="18176081" cy="192093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650920" y="8059374"/>
            <a:ext cx="18176081" cy="192093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6" name="Footer Placeholder 5"/>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7" name="Slide Number Placeholder 6"/>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213923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5819" y="1611882"/>
            <a:ext cx="36886753" cy="5851808"/>
          </a:xfrm>
        </p:spPr>
        <p:txBody>
          <a:bodyPr/>
          <a:lstStyle/>
          <a:p>
            <a:r>
              <a:rPr lang="en-US"/>
              <a:t>Click to edit Master title style</a:t>
            </a:r>
          </a:p>
        </p:txBody>
      </p:sp>
      <p:sp>
        <p:nvSpPr>
          <p:cNvPr id="3" name="Text Placeholder 2"/>
          <p:cNvSpPr>
            <a:spLocks noGrp="1"/>
          </p:cNvSpPr>
          <p:nvPr>
            <p:ph type="body" idx="1"/>
          </p:nvPr>
        </p:nvSpPr>
        <p:spPr>
          <a:xfrm>
            <a:off x="2945823" y="7421634"/>
            <a:ext cx="18092549" cy="3637228"/>
          </a:xfrm>
          <a:prstGeom prst="rect">
            <a:avLst/>
          </a:prstGeo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5823" y="11058863"/>
            <a:ext cx="18092549" cy="162659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1650922" y="7421634"/>
            <a:ext cx="18181652" cy="3637228"/>
          </a:xfrm>
          <a:prstGeom prst="rect">
            <a:avLst/>
          </a:prstGeo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50922" y="11058863"/>
            <a:ext cx="18181652" cy="162659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8" name="Footer Placeholder 7"/>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9" name="Slide Number Placeholder 8"/>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423433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4" name="Footer Placeholder 3"/>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5" name="Slide Number Placeholder 4"/>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352867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3" name="Footer Placeholder 2"/>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4" name="Slide Number Placeholder 3"/>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199877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819" y="2018348"/>
            <a:ext cx="13793551" cy="7064216"/>
          </a:xfrm>
        </p:spPr>
        <p:txBody>
          <a:bodyPr anchor="b"/>
          <a:lstStyle>
            <a:lvl1pPr>
              <a:defRPr sz="14127"/>
            </a:lvl1pPr>
          </a:lstStyle>
          <a:p>
            <a:r>
              <a:rPr lang="en-US"/>
              <a:t>Click to edit Master title style</a:t>
            </a:r>
          </a:p>
        </p:txBody>
      </p:sp>
      <p:sp>
        <p:nvSpPr>
          <p:cNvPr id="3" name="Content Placeholder 2"/>
          <p:cNvSpPr>
            <a:spLocks noGrp="1"/>
          </p:cNvSpPr>
          <p:nvPr>
            <p:ph idx="1"/>
          </p:nvPr>
        </p:nvSpPr>
        <p:spPr>
          <a:xfrm>
            <a:off x="18181652" y="4359077"/>
            <a:ext cx="21650920" cy="21515024"/>
          </a:xfrm>
          <a:prstGeom prst="rect">
            <a:avLst/>
          </a:prstGeo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45819" y="9082564"/>
            <a:ext cx="13793551" cy="16826573"/>
          </a:xfrm>
          <a:prstGeom prst="rect">
            <a:avLst/>
          </a:prstGeo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6" name="Footer Placeholder 5"/>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7" name="Slide Number Placeholder 6"/>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1368226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819" y="2018348"/>
            <a:ext cx="13793551" cy="7064216"/>
          </a:xfrm>
        </p:spPr>
        <p:txBody>
          <a:bodyPr anchor="b"/>
          <a:lstStyle>
            <a:lvl1pPr>
              <a:defRPr sz="14127"/>
            </a:lvl1pPr>
          </a:lstStyle>
          <a:p>
            <a:r>
              <a:rPr lang="en-US"/>
              <a:t>Click to edit Master title style</a:t>
            </a:r>
          </a:p>
        </p:txBody>
      </p:sp>
      <p:sp>
        <p:nvSpPr>
          <p:cNvPr id="3" name="Picture Placeholder 2"/>
          <p:cNvSpPr>
            <a:spLocks noGrp="1" noChangeAspect="1"/>
          </p:cNvSpPr>
          <p:nvPr>
            <p:ph type="pic" idx="1"/>
          </p:nvPr>
        </p:nvSpPr>
        <p:spPr>
          <a:xfrm>
            <a:off x="18181652" y="4359077"/>
            <a:ext cx="21650920" cy="21515024"/>
          </a:xfrm>
          <a:prstGeom prst="rect">
            <a:avLst/>
          </a:prstGeo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p>
        </p:txBody>
      </p:sp>
      <p:sp>
        <p:nvSpPr>
          <p:cNvPr id="4" name="Text Placeholder 3"/>
          <p:cNvSpPr>
            <a:spLocks noGrp="1"/>
          </p:cNvSpPr>
          <p:nvPr>
            <p:ph type="body" sz="half" idx="2"/>
          </p:nvPr>
        </p:nvSpPr>
        <p:spPr>
          <a:xfrm>
            <a:off x="2945819" y="9082564"/>
            <a:ext cx="13793551" cy="16826573"/>
          </a:xfrm>
          <a:prstGeom prst="rect">
            <a:avLst/>
          </a:prstGeo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a:xfrm>
            <a:off x="2940249" y="28060644"/>
            <a:ext cx="9622631" cy="1611875"/>
          </a:xfrm>
          <a:prstGeom prst="rect">
            <a:avLst/>
          </a:prstGeom>
        </p:spPr>
        <p:txBody>
          <a:bodyPr/>
          <a:lstStyle/>
          <a:p>
            <a:fld id="{DB390DF1-19FF-304D-9424-CAC84D57D6B8}" type="datetimeFigureOut">
              <a:rPr lang="en-MA" smtClean="0"/>
              <a:t>03/07/2022</a:t>
            </a:fld>
            <a:endParaRPr lang="en-MA"/>
          </a:p>
        </p:txBody>
      </p:sp>
      <p:sp>
        <p:nvSpPr>
          <p:cNvPr id="6" name="Footer Placeholder 5"/>
          <p:cNvSpPr>
            <a:spLocks noGrp="1"/>
          </p:cNvSpPr>
          <p:nvPr>
            <p:ph type="ftr" sz="quarter" idx="11"/>
          </p:nvPr>
        </p:nvSpPr>
        <p:spPr>
          <a:xfrm>
            <a:off x="14166652" y="28060644"/>
            <a:ext cx="14433947" cy="1611875"/>
          </a:xfrm>
          <a:prstGeom prst="rect">
            <a:avLst/>
          </a:prstGeom>
        </p:spPr>
        <p:txBody>
          <a:bodyPr/>
          <a:lstStyle/>
          <a:p>
            <a:endParaRPr lang="en-MA"/>
          </a:p>
        </p:txBody>
      </p:sp>
      <p:sp>
        <p:nvSpPr>
          <p:cNvPr id="7" name="Slide Number Placeholder 6"/>
          <p:cNvSpPr>
            <a:spLocks noGrp="1"/>
          </p:cNvSpPr>
          <p:nvPr>
            <p:ph type="sldNum" sz="quarter" idx="12"/>
          </p:nvPr>
        </p:nvSpPr>
        <p:spPr>
          <a:xfrm>
            <a:off x="30204370" y="28060644"/>
            <a:ext cx="9622631" cy="1611875"/>
          </a:xfrm>
          <a:prstGeom prst="rect">
            <a:avLst/>
          </a:prstGeom>
        </p:spPr>
        <p:txBody>
          <a:bodyPr/>
          <a:lstStyle/>
          <a:p>
            <a:fld id="{20CD6436-7E9A-B743-8983-435870C2CA4C}" type="slidenum">
              <a:rPr lang="en-MA" smtClean="0"/>
              <a:t>‹#›</a:t>
            </a:fld>
            <a:endParaRPr lang="en-MA"/>
          </a:p>
        </p:txBody>
      </p:sp>
    </p:spTree>
    <p:extLst>
      <p:ext uri="{BB962C8B-B14F-4D97-AF65-F5344CB8AC3E}">
        <p14:creationId xmlns:p14="http://schemas.microsoft.com/office/powerpoint/2010/main" val="639149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0249" y="1611882"/>
            <a:ext cx="36886753" cy="5851808"/>
          </a:xfrm>
          <a:prstGeom prst="rect">
            <a:avLst/>
          </a:prstGeom>
        </p:spPr>
        <p:txBody>
          <a:bodyPr vert="horz" lIns="91440" tIns="45720" rIns="91440" bIns="45720" rtlCol="0" anchor="ctr">
            <a:normAutofit/>
          </a:bodyPr>
          <a:lstStyle/>
          <a:p>
            <a:r>
              <a:rPr lang="en-US"/>
              <a:t>Click to edit Master title style</a:t>
            </a:r>
          </a:p>
        </p:txBody>
      </p:sp>
      <p:grpSp>
        <p:nvGrpSpPr>
          <p:cNvPr id="17" name="Group 16">
            <a:extLst>
              <a:ext uri="{FF2B5EF4-FFF2-40B4-BE49-F238E27FC236}">
                <a16:creationId xmlns:a16="http://schemas.microsoft.com/office/drawing/2014/main" id="{480818EB-EA32-3249-928E-3FBC4511677E}"/>
              </a:ext>
            </a:extLst>
          </p:cNvPr>
          <p:cNvGrpSpPr/>
          <p:nvPr userDrawn="1"/>
        </p:nvGrpSpPr>
        <p:grpSpPr>
          <a:xfrm>
            <a:off x="-798226" y="3269222"/>
            <a:ext cx="56050640" cy="18224959"/>
            <a:chOff x="-798226" y="3269222"/>
            <a:chExt cx="56050640" cy="18224959"/>
          </a:xfrm>
        </p:grpSpPr>
        <p:sp>
          <p:nvSpPr>
            <p:cNvPr id="7" name="Flowchart: Document 34">
              <a:extLst>
                <a:ext uri="{FF2B5EF4-FFF2-40B4-BE49-F238E27FC236}">
                  <a16:creationId xmlns:a16="http://schemas.microsoft.com/office/drawing/2014/main" id="{A25CD362-13AA-7A41-8A04-4E0655DA0A5E}"/>
                </a:ext>
              </a:extLst>
            </p:cNvPr>
            <p:cNvSpPr/>
            <p:nvPr userDrawn="1"/>
          </p:nvSpPr>
          <p:spPr>
            <a:xfrm rot="10960699" flipH="1">
              <a:off x="-556203" y="3987597"/>
              <a:ext cx="53749405" cy="11615202"/>
            </a:xfrm>
            <a:prstGeom prst="flowChartDocument">
              <a:avLst/>
            </a:prstGeom>
            <a:solidFill>
              <a:srgbClr val="EF1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4934">
                <a:latin typeface="Helvetica" pitchFamily="2" charset="0"/>
              </a:endParaRPr>
            </a:p>
          </p:txBody>
        </p:sp>
        <p:sp>
          <p:nvSpPr>
            <p:cNvPr id="8" name="Flowchart: Document 70">
              <a:extLst>
                <a:ext uri="{FF2B5EF4-FFF2-40B4-BE49-F238E27FC236}">
                  <a16:creationId xmlns:a16="http://schemas.microsoft.com/office/drawing/2014/main" id="{EFC11CCF-6B49-E944-86CB-FCC7EB4FEE2A}"/>
                </a:ext>
              </a:extLst>
            </p:cNvPr>
            <p:cNvSpPr/>
            <p:nvPr userDrawn="1"/>
          </p:nvSpPr>
          <p:spPr>
            <a:xfrm rot="10800000" flipH="1">
              <a:off x="1" y="3269222"/>
              <a:ext cx="53749412" cy="1150521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4934">
                  <a:latin typeface="Helvetica" pitchFamily="2" charset="0"/>
                </a:rPr>
                <a:t> </a:t>
              </a:r>
            </a:p>
          </p:txBody>
        </p:sp>
        <p:sp>
          <p:nvSpPr>
            <p:cNvPr id="9" name="Flowchart: Document 70">
              <a:extLst>
                <a:ext uri="{FF2B5EF4-FFF2-40B4-BE49-F238E27FC236}">
                  <a16:creationId xmlns:a16="http://schemas.microsoft.com/office/drawing/2014/main" id="{87CE9EE7-2F51-7948-85D1-F1A38F0F75F8}"/>
                </a:ext>
              </a:extLst>
            </p:cNvPr>
            <p:cNvSpPr/>
            <p:nvPr userDrawn="1"/>
          </p:nvSpPr>
          <p:spPr>
            <a:xfrm rot="10800000" flipH="1">
              <a:off x="-798226" y="3400914"/>
              <a:ext cx="56050640" cy="1809326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dup0" fmla="*/ 0 w 21600"/>
                <a:gd name="connsiteY0dup0" fmla="*/ 0 h 21495"/>
                <a:gd name="connsiteX1dup0" fmla="*/ 21600 w 21600"/>
                <a:gd name="connsiteY1dup0" fmla="*/ 0 h 21495"/>
                <a:gd name="connsiteX2dup0" fmla="*/ 15601 w 21600"/>
                <a:gd name="connsiteY2dup0" fmla="*/ 18514 h 21495"/>
                <a:gd name="connsiteX3dup0" fmla="*/ 0 w 21600"/>
                <a:gd name="connsiteY3dup0" fmla="*/ 20172 h 21495"/>
                <a:gd name="connsiteX4dup0" fmla="*/ 0 w 21600"/>
                <a:gd name="connsiteY4dup0" fmla="*/ 0 h 21495"/>
                <a:gd name="connsiteX0dup0dup1" fmla="*/ 0 w 15601"/>
                <a:gd name="connsiteY0dup0dup1" fmla="*/ 29 h 21524"/>
                <a:gd name="connsiteX1dup0dup1" fmla="*/ 15591 w 15601"/>
                <a:gd name="connsiteY1dup0dup1" fmla="*/ 0 h 21524"/>
                <a:gd name="connsiteX2dup0dup1" fmla="*/ 15601 w 15601"/>
                <a:gd name="connsiteY2dup0dup1" fmla="*/ 18543 h 21524"/>
                <a:gd name="connsiteX3dup0dup1" fmla="*/ 0 w 15601"/>
                <a:gd name="connsiteY3dup0dup1" fmla="*/ 20201 h 21524"/>
                <a:gd name="connsiteX4dup0dup1" fmla="*/ 0 w 15601"/>
                <a:gd name="connsiteY4dup0dup1" fmla="*/ 29 h 21524"/>
                <a:gd name="connsiteX0dup0dup1dup2" fmla="*/ 0 w 15601"/>
                <a:gd name="connsiteY0dup0dup1dup2" fmla="*/ 29 h 21278"/>
                <a:gd name="connsiteX1dup0dup1dup2" fmla="*/ 15591 w 15601"/>
                <a:gd name="connsiteY1dup0dup1dup2" fmla="*/ 0 h 21278"/>
                <a:gd name="connsiteX2dup0dup1dup2" fmla="*/ 15601 w 15601"/>
                <a:gd name="connsiteY2dup0dup1dup2" fmla="*/ 18543 h 21278"/>
                <a:gd name="connsiteX3dup0dup1dup2" fmla="*/ 0 w 15601"/>
                <a:gd name="connsiteY3dup0dup1dup2" fmla="*/ 20201 h 21278"/>
                <a:gd name="connsiteX4dup0dup1dup2" fmla="*/ 0 w 15601"/>
                <a:gd name="connsiteY4dup0dup1dup2" fmla="*/ 29 h 21278"/>
                <a:gd name="connsiteX0dup0dup1dup2dup3" fmla="*/ 0 w 15601"/>
                <a:gd name="connsiteY0dup0dup1dup2dup3" fmla="*/ 29 h 21156"/>
                <a:gd name="connsiteX1dup0dup1dup2dup3" fmla="*/ 15591 w 15601"/>
                <a:gd name="connsiteY1dup0dup1dup2dup3" fmla="*/ 0 h 21156"/>
                <a:gd name="connsiteX2dup0dup1dup2dup3" fmla="*/ 15601 w 15601"/>
                <a:gd name="connsiteY2dup0dup1dup2dup3" fmla="*/ 18543 h 21156"/>
                <a:gd name="connsiteX3dup0dup1dup2dup3" fmla="*/ 0 w 15601"/>
                <a:gd name="connsiteY3dup0dup1dup2dup3" fmla="*/ 20201 h 21156"/>
                <a:gd name="connsiteX4dup0dup1dup2dup3" fmla="*/ 0 w 15601"/>
                <a:gd name="connsiteY4dup0dup1dup2dup3" fmla="*/ 29 h 21156"/>
                <a:gd name="connsiteX0dup0dup1dup2dup3dup4" fmla="*/ 0 w 15601"/>
                <a:gd name="connsiteY0dup0dup1dup2dup3dup4" fmla="*/ 29 h 21172"/>
                <a:gd name="connsiteX1dup0dup1dup2dup3dup4" fmla="*/ 15591 w 15601"/>
                <a:gd name="connsiteY1dup0dup1dup2dup3dup4" fmla="*/ 0 h 21172"/>
                <a:gd name="connsiteX2dup0dup1dup2dup3dup4" fmla="*/ 15601 w 15601"/>
                <a:gd name="connsiteY2dup0dup1dup2dup3dup4" fmla="*/ 18543 h 21172"/>
                <a:gd name="connsiteX3dup0dup1dup2dup3dup4" fmla="*/ 0 w 15601"/>
                <a:gd name="connsiteY3dup0dup1dup2dup3dup4" fmla="*/ 20201 h 21172"/>
                <a:gd name="connsiteX4dup0dup1dup2dup3dup4" fmla="*/ 0 w 15601"/>
                <a:gd name="connsiteY4dup0dup1dup2dup3dup4" fmla="*/ 29 h 21172"/>
                <a:gd name="connsiteX0dup0dup1dup2dup3dup4dup5" fmla="*/ 0 w 15601"/>
                <a:gd name="connsiteY0dup0dup1dup2dup3dup4dup5" fmla="*/ 29 h 21294"/>
                <a:gd name="connsiteX1dup0dup1dup2dup3dup4dup5" fmla="*/ 15591 w 15601"/>
                <a:gd name="connsiteY1dup0dup1dup2dup3dup4dup5" fmla="*/ 0 h 21294"/>
                <a:gd name="connsiteX2dup0dup1dup2dup3dup4dup5" fmla="*/ 15601 w 15601"/>
                <a:gd name="connsiteY2dup0dup1dup2dup3dup4dup5" fmla="*/ 18543 h 21294"/>
                <a:gd name="connsiteX3dup0dup1dup2dup3dup4dup5" fmla="*/ 0 w 15601"/>
                <a:gd name="connsiteY3dup0dup1dup2dup3dup4dup5" fmla="*/ 20201 h 21294"/>
                <a:gd name="connsiteX4dup0dup1dup2dup3dup4dup5" fmla="*/ 0 w 15601"/>
                <a:gd name="connsiteY4dup0dup1dup2dup3dup4dup5" fmla="*/ 29 h 21294"/>
                <a:gd name="connsiteX0dup0dup1dup2dup3dup4dup5dup6" fmla="*/ 0 w 15601"/>
                <a:gd name="connsiteY0dup0dup1dup2dup3dup4dup5dup6" fmla="*/ 29 h 21270"/>
                <a:gd name="connsiteX1dup0dup1dup2dup3dup4dup5dup6" fmla="*/ 15591 w 15601"/>
                <a:gd name="connsiteY1dup0dup1dup2dup3dup4dup5dup6" fmla="*/ 0 h 21270"/>
                <a:gd name="connsiteX2dup0dup1dup2dup3dup4dup5dup6" fmla="*/ 15601 w 15601"/>
                <a:gd name="connsiteY2dup0dup1dup2dup3dup4dup5dup6" fmla="*/ 18543 h 21270"/>
                <a:gd name="connsiteX3dup0dup1dup2dup3dup4dup5dup6" fmla="*/ 0 w 15601"/>
                <a:gd name="connsiteY3dup0dup1dup2dup3dup4dup5dup6" fmla="*/ 20201 h 21270"/>
                <a:gd name="connsiteX4dup0dup1dup2dup3dup4dup5dup6" fmla="*/ 0 w 15601"/>
                <a:gd name="connsiteY4dup0dup1dup2dup3dup4dup5dup6" fmla="*/ 29 h 21270"/>
                <a:gd name="connsiteX0dup0dup1dup2dup3dup4dup5dup6dup7" fmla="*/ 0 w 15601"/>
                <a:gd name="connsiteY0dup0dup1dup2dup3dup4dup5dup6dup7" fmla="*/ 29 h 21322"/>
                <a:gd name="connsiteX1dup0dup1dup2dup3dup4dup5dup6dup7" fmla="*/ 15591 w 15601"/>
                <a:gd name="connsiteY1dup0dup1dup2dup3dup4dup5dup6dup7" fmla="*/ 0 h 21322"/>
                <a:gd name="connsiteX2dup0dup1dup2dup3dup4dup5dup6dup7" fmla="*/ 15601 w 15601"/>
                <a:gd name="connsiteY2dup0dup1dup2dup3dup4dup5dup6dup7" fmla="*/ 18863 h 21322"/>
                <a:gd name="connsiteX3dup0dup1dup2dup3dup4dup5dup6dup7" fmla="*/ 0 w 15601"/>
                <a:gd name="connsiteY3dup0dup1dup2dup3dup4dup5dup6dup7" fmla="*/ 20201 h 21322"/>
                <a:gd name="connsiteX4dup0dup1dup2dup3dup4dup5dup6dup7" fmla="*/ 0 w 15601"/>
                <a:gd name="connsiteY4dup0dup1dup2dup3dup4dup5dup6dup7" fmla="*/ 29 h 21322"/>
                <a:gd name="connsiteX0dup0dup1dup2dup3dup4dup5dup6dup7dup8" fmla="*/ 0 w 15601"/>
                <a:gd name="connsiteY0dup0dup1dup2dup3dup4dup5dup6dup7dup8" fmla="*/ 29 h 21347"/>
                <a:gd name="connsiteX1dup0dup1dup2dup3dup4dup5dup6dup7dup8" fmla="*/ 15591 w 15601"/>
                <a:gd name="connsiteY1dup0dup1dup2dup3dup4dup5dup6dup7dup8" fmla="*/ 0 h 21347"/>
                <a:gd name="connsiteX2dup0dup1dup2dup3dup4dup5dup6dup7dup8" fmla="*/ 15601 w 15601"/>
                <a:gd name="connsiteY2dup0dup1dup2dup3dup4dup5dup6dup7dup8" fmla="*/ 18863 h 21347"/>
                <a:gd name="connsiteX3dup0dup1dup2dup3dup4dup5dup6dup7dup8" fmla="*/ 0 w 15601"/>
                <a:gd name="connsiteY3dup0dup1dup2dup3dup4dup5dup6dup7dup8" fmla="*/ 20201 h 21347"/>
                <a:gd name="connsiteX4dup0dup1dup2dup3dup4dup5dup6dup7dup8" fmla="*/ 0 w 15601"/>
                <a:gd name="connsiteY4dup0dup1dup2dup3dup4dup5dup6dup7dup8" fmla="*/ 29 h 21347"/>
                <a:gd name="connsiteX0dup0dup1dup2dup3dup4dup5dup6dup7dup8dup9" fmla="*/ 0 w 15601"/>
                <a:gd name="connsiteY0dup0dup1dup2dup3dup4dup5dup6dup7dup8dup9" fmla="*/ 29 h 21222"/>
                <a:gd name="connsiteX1dup0dup1dup2dup3dup4dup5dup6dup7dup8dup9" fmla="*/ 15591 w 15601"/>
                <a:gd name="connsiteY1dup0dup1dup2dup3dup4dup5dup6dup7dup8dup9" fmla="*/ 0 h 21222"/>
                <a:gd name="connsiteX2dup0dup1dup2dup3dup4dup5dup6dup7dup8dup9" fmla="*/ 15601 w 15601"/>
                <a:gd name="connsiteY2dup0dup1dup2dup3dup4dup5dup6dup7dup8dup9" fmla="*/ 18863 h 21222"/>
                <a:gd name="connsiteX3dup0dup1dup2dup3dup4dup5dup6dup7dup8dup9" fmla="*/ 0 w 15601"/>
                <a:gd name="connsiteY3dup0dup1dup2dup3dup4dup5dup6dup7dup8dup9" fmla="*/ 20201 h 21222"/>
                <a:gd name="connsiteX4dup0dup1dup2dup3dup4dup5dup6dup7dup8dup9" fmla="*/ 0 w 15601"/>
                <a:gd name="connsiteY4dup0dup1dup2dup3dup4dup5dup6dup7dup8dup9" fmla="*/ 29 h 21222"/>
                <a:gd name="connsiteX0dup0dup1dup2dup3dup4dup5dup6dup7dup8dup9dup10" fmla="*/ 0 w 15601"/>
                <a:gd name="connsiteY0dup0dup1dup2dup3dup4dup5dup6dup7dup8dup9dup10" fmla="*/ 29 h 21210"/>
                <a:gd name="connsiteX1dup0dup1dup2dup3dup4dup5dup6dup7dup8dup9dup10" fmla="*/ 15591 w 15601"/>
                <a:gd name="connsiteY1dup0dup1dup2dup3dup4dup5dup6dup7dup8dup9dup10" fmla="*/ 0 h 21210"/>
                <a:gd name="connsiteX2dup0dup1dup2dup3dup4dup5dup6dup7dup8dup9dup10" fmla="*/ 15601 w 15601"/>
                <a:gd name="connsiteY2dup0dup1dup2dup3dup4dup5dup6dup7dup8dup9dup10" fmla="*/ 18863 h 21210"/>
                <a:gd name="connsiteX3dup0dup1dup2dup3dup4dup5dup6dup7dup8dup9dup10" fmla="*/ 0 w 15601"/>
                <a:gd name="connsiteY3dup0dup1dup2dup3dup4dup5dup6dup7dup8dup9dup10" fmla="*/ 20201 h 21210"/>
                <a:gd name="connsiteX4dup0dup1dup2dup3dup4dup5dup6dup7dup8dup9dup10" fmla="*/ 0 w 15601"/>
                <a:gd name="connsiteY4dup0dup1dup2dup3dup4dup5dup6dup7dup8dup9dup10" fmla="*/ 29 h 21210"/>
                <a:gd name="connsiteX0dup0dup1dup2dup3dup4dup5dup6dup7dup8dup9dup10dup11" fmla="*/ 0 w 15601"/>
                <a:gd name="connsiteY0dup0dup1dup2dup3dup4dup5dup6dup7dup8dup9dup10dup11" fmla="*/ 29 h 21275"/>
                <a:gd name="connsiteX1dup0dup1dup2dup3dup4dup5dup6dup7dup8dup9dup10dup11" fmla="*/ 15591 w 15601"/>
                <a:gd name="connsiteY1dup0dup1dup2dup3dup4dup5dup6dup7dup8dup9dup10dup11" fmla="*/ 0 h 21275"/>
                <a:gd name="connsiteX2dup0dup1dup2dup3dup4dup5dup6dup7dup8dup9dup10dup11" fmla="*/ 15601 w 15601"/>
                <a:gd name="connsiteY2dup0dup1dup2dup3dup4dup5dup6dup7dup8dup9dup10dup11" fmla="*/ 19241 h 21275"/>
                <a:gd name="connsiteX3dup0dup1dup2dup3dup4dup5dup6dup7dup8dup9dup10dup11" fmla="*/ 0 w 15601"/>
                <a:gd name="connsiteY3dup0dup1dup2dup3dup4dup5dup6dup7dup8dup9dup10dup11" fmla="*/ 20201 h 21275"/>
                <a:gd name="connsiteX4dup0dup1dup2dup3dup4dup5dup6dup7dup8dup9dup10dup11" fmla="*/ 0 w 15601"/>
                <a:gd name="connsiteY4dup0dup1dup2dup3dup4dup5dup6dup7dup8dup9dup10dup11" fmla="*/ 29 h 21275"/>
                <a:gd name="connsiteX0dup0dup1dup2dup3dup4dup5dup6dup7dup8dup9dup10dup11dup12" fmla="*/ 0 w 15601"/>
                <a:gd name="connsiteY0dup0dup1dup2dup3dup4dup5dup6dup7dup8dup9dup10dup11dup12" fmla="*/ 29 h 21467"/>
                <a:gd name="connsiteX1dup0dup1dup2dup3dup4dup5dup6dup7dup8dup9dup10dup11dup12" fmla="*/ 15591 w 15601"/>
                <a:gd name="connsiteY1dup0dup1dup2dup3dup4dup5dup6dup7dup8dup9dup10dup11dup12" fmla="*/ 0 h 21467"/>
                <a:gd name="connsiteX2dup0dup1dup2dup3dup4dup5dup6dup7dup8dup9dup10dup11dup12" fmla="*/ 15601 w 15601"/>
                <a:gd name="connsiteY2dup0dup1dup2dup3dup4dup5dup6dup7dup8dup9dup10dup11dup12" fmla="*/ 19241 h 21467"/>
                <a:gd name="connsiteX3dup0dup1dup2dup3dup4dup5dup6dup7dup8dup9dup10dup11dup12" fmla="*/ 0 w 15601"/>
                <a:gd name="connsiteY3dup0dup1dup2dup3dup4dup5dup6dup7dup8dup9dup10dup11dup12" fmla="*/ 20434 h 21467"/>
                <a:gd name="connsiteX4dup0dup1dup2dup3dup4dup5dup6dup7dup8dup9dup10dup11dup12" fmla="*/ 0 w 15601"/>
                <a:gd name="connsiteY4dup0dup1dup2dup3dup4dup5dup6dup7dup8dup9dup10dup11dup12" fmla="*/ 29 h 21467"/>
                <a:gd name="connsiteX0dup0dup1dup2dup3dup4dup5dup6dup7dup8dup9dup10dup11dup12dup13" fmla="*/ 0 w 15601"/>
                <a:gd name="connsiteY0dup0dup1dup2dup3dup4dup5dup6dup7dup8dup9dup10dup11dup12dup13" fmla="*/ 29 h 21343"/>
                <a:gd name="connsiteX1dup0dup1dup2dup3dup4dup5dup6dup7dup8dup9dup10dup11dup12dup13" fmla="*/ 15591 w 15601"/>
                <a:gd name="connsiteY1dup0dup1dup2dup3dup4dup5dup6dup7dup8dup9dup10dup11dup12dup13" fmla="*/ 0 h 21343"/>
                <a:gd name="connsiteX2dup0dup1dup2dup3dup4dup5dup6dup7dup8dup9dup10dup11dup12dup13" fmla="*/ 15601 w 15601"/>
                <a:gd name="connsiteY2dup0dup1dup2dup3dup4dup5dup6dup7dup8dup9dup10dup11dup12dup13" fmla="*/ 19241 h 21343"/>
                <a:gd name="connsiteX3dup0dup1dup2dup3dup4dup5dup6dup7dup8dup9dup10dup11dup12dup13" fmla="*/ 0 w 15601"/>
                <a:gd name="connsiteY3dup0dup1dup2dup3dup4dup5dup6dup7dup8dup9dup10dup11dup12dup13" fmla="*/ 20434 h 21343"/>
                <a:gd name="connsiteX4dup0dup1dup2dup3dup4dup5dup6dup7dup8dup9dup10dup11dup12dup13" fmla="*/ 0 w 15601"/>
                <a:gd name="connsiteY4dup0dup1dup2dup3dup4dup5dup6dup7dup8dup9dup10dup11dup12dup13" fmla="*/ 29 h 21343"/>
                <a:gd name="connsiteX0dup0dup1dup2dup3dup4dup5dup6dup7dup8dup9dup10dup11dup12dup13dup14" fmla="*/ 0 w 15601"/>
                <a:gd name="connsiteY0dup0dup1dup2dup3dup4dup5dup6dup7dup8dup9dup10dup11dup12dup13dup14" fmla="*/ 29 h 21351"/>
                <a:gd name="connsiteX1dup0dup1dup2dup3dup4dup5dup6dup7dup8dup9dup10dup11dup12dup13dup14" fmla="*/ 15591 w 15601"/>
                <a:gd name="connsiteY1dup0dup1dup2dup3dup4dup5dup6dup7dup8dup9dup10dup11dup12dup13dup14" fmla="*/ 0 h 21351"/>
                <a:gd name="connsiteX2dup0dup1dup2dup3dup4dup5dup6dup7dup8dup9dup10dup11dup12dup13dup14" fmla="*/ 15601 w 15601"/>
                <a:gd name="connsiteY2dup0dup1dup2dup3dup4dup5dup6dup7dup8dup9dup10dup11dup12dup13dup14" fmla="*/ 19241 h 21351"/>
                <a:gd name="connsiteX3dup0dup1dup2dup3dup4dup5dup6dup7dup8dup9dup10dup11dup12dup13dup14" fmla="*/ 0 w 15601"/>
                <a:gd name="connsiteY3dup0dup1dup2dup3dup4dup5dup6dup7dup8dup9dup10dup11dup12dup13dup14" fmla="*/ 20434 h 21351"/>
                <a:gd name="connsiteX4dup0dup1dup2dup3dup4dup5dup6dup7dup8dup9dup10dup11dup12dup13dup14" fmla="*/ 0 w 15601"/>
                <a:gd name="connsiteY4dup0dup1dup2dup3dup4dup5dup6dup7dup8dup9dup10dup11dup12dup13dup14" fmla="*/ 29 h 21351"/>
              </a:gdLst>
              <a:ahLst/>
              <a:cxnLst>
                <a:cxn ang="0">
                  <a:pos x="connsiteX0dup0dup1dup2dup3dup4dup5dup6dup7dup8dup9dup10dup11dup12dup13dup14" y="connsiteY0dup0dup1dup2dup3dup4dup5dup6dup7dup8dup9dup10dup11dup12dup13dup14"/>
                </a:cxn>
                <a:cxn ang="0">
                  <a:pos x="connsiteX1dup0dup1dup2dup3dup4dup5dup6dup7dup8dup9dup10dup11dup12dup13dup14" y="connsiteY1dup0dup1dup2dup3dup4dup5dup6dup7dup8dup9dup10dup11dup12dup13dup14"/>
                </a:cxn>
                <a:cxn ang="0">
                  <a:pos x="connsiteX2dup0dup1dup2dup3dup4dup5dup6dup7dup8dup9dup10dup11dup12dup13dup14" y="connsiteY2dup0dup1dup2dup3dup4dup5dup6dup7dup8dup9dup10dup11dup12dup13dup14"/>
                </a:cxn>
                <a:cxn ang="0">
                  <a:pos x="connsiteX3dup0dup1dup2dup3dup4dup5dup6dup7dup8dup9dup10dup11dup12dup13dup14" y="connsiteY3dup0dup1dup2dup3dup4dup5dup6dup7dup8dup9dup10dup11dup12dup13dup14"/>
                </a:cxn>
                <a:cxn ang="0">
                  <a:pos x="connsiteX4dup0dup1dup2dup3dup4dup5dup6dup7dup8dup9dup10dup11dup12dup13dup14" y="connsiteY4dup0dup1dup2dup3dup4dup5dup6dup7dup8dup9dup10dup11dup12dup13dup14"/>
                </a:cxn>
              </a:cxnLst>
              <a:rect l="l" t="t" r="r" b="b"/>
              <a:pathLst>
                <a:path w="15601" h="21351">
                  <a:moveTo>
                    <a:pt x="0" y="29"/>
                  </a:moveTo>
                  <a:lnTo>
                    <a:pt x="15591" y="0"/>
                  </a:lnTo>
                  <a:cubicBezTo>
                    <a:pt x="15591" y="5774"/>
                    <a:pt x="15601" y="13467"/>
                    <a:pt x="15601" y="19241"/>
                  </a:cubicBezTo>
                  <a:cubicBezTo>
                    <a:pt x="10638" y="19328"/>
                    <a:pt x="7602" y="23020"/>
                    <a:pt x="0" y="20434"/>
                  </a:cubicBezTo>
                  <a:lnTo>
                    <a:pt x="0" y="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nSpc>
                  <a:spcPct val="150000"/>
                </a:lnSpc>
              </a:pPr>
              <a:endParaRPr lang="fr-FR" sz="5401">
                <a:latin typeface="Helvetica" pitchFamily="2" charset="0"/>
                <a:ea typeface="Open Sans" panose="020B0606030504020204" pitchFamily="34" charset="0"/>
                <a:cs typeface="Open Sans" panose="020B0606030504020204" pitchFamily="34" charset="0"/>
              </a:endParaRPr>
            </a:p>
          </p:txBody>
        </p:sp>
      </p:grpSp>
      <p:pic>
        <p:nvPicPr>
          <p:cNvPr id="10" name="Picture 9" descr="Logo&#10;&#10;Description automatically generated">
            <a:extLst>
              <a:ext uri="{FF2B5EF4-FFF2-40B4-BE49-F238E27FC236}">
                <a16:creationId xmlns:a16="http://schemas.microsoft.com/office/drawing/2014/main" id="{C57BDEAE-CB38-EA41-9E93-D98E0428E6E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943" y="24965"/>
            <a:ext cx="9085006" cy="3417549"/>
          </a:xfrm>
          <a:prstGeom prst="rect">
            <a:avLst/>
          </a:prstGeom>
        </p:spPr>
      </p:pic>
      <p:pic>
        <p:nvPicPr>
          <p:cNvPr id="11" name="Picture 10" descr="Logo&#10;&#10;Description automatically generated">
            <a:extLst>
              <a:ext uri="{FF2B5EF4-FFF2-40B4-BE49-F238E27FC236}">
                <a16:creationId xmlns:a16="http://schemas.microsoft.com/office/drawing/2014/main" id="{E7550EEF-EB9E-EC43-9174-A7F8217195C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44389" t="146" r="46085" b="-146"/>
          <a:stretch/>
        </p:blipFill>
        <p:spPr>
          <a:xfrm>
            <a:off x="35773175" y="91465"/>
            <a:ext cx="865471" cy="3642349"/>
          </a:xfrm>
          <a:prstGeom prst="rect">
            <a:avLst/>
          </a:prstGeom>
          <a:ln>
            <a:noFill/>
          </a:ln>
        </p:spPr>
      </p:pic>
      <p:sp>
        <p:nvSpPr>
          <p:cNvPr id="12" name="Text Placeholder 5">
            <a:extLst>
              <a:ext uri="{FF2B5EF4-FFF2-40B4-BE49-F238E27FC236}">
                <a16:creationId xmlns:a16="http://schemas.microsoft.com/office/drawing/2014/main" id="{4DB4D0E2-753E-A846-AD75-8A16D2212C2C}"/>
              </a:ext>
            </a:extLst>
          </p:cNvPr>
          <p:cNvSpPr txBox="1"/>
          <p:nvPr userDrawn="1"/>
        </p:nvSpPr>
        <p:spPr>
          <a:xfrm>
            <a:off x="35744929" y="880035"/>
            <a:ext cx="7257456" cy="1932837"/>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3200" b="1">
                <a:solidFill>
                  <a:srgbClr val="235078"/>
                </a:solidFill>
                <a:latin typeface="Helvetica" pitchFamily="2" charset="0"/>
                <a:cs typeface="Arial" panose="020B0604020202020204" pitchFamily="34" charset="0"/>
              </a:rPr>
              <a:t>Information de contact</a:t>
            </a:r>
          </a:p>
          <a:p>
            <a:pPr algn="ctr">
              <a:defRPr/>
            </a:pPr>
            <a:endParaRPr lang="en-US" sz="1400" b="1">
              <a:solidFill>
                <a:srgbClr val="235078"/>
              </a:solidFill>
              <a:latin typeface="Helvetica" pitchFamily="2" charset="0"/>
              <a:cs typeface="Arial" panose="020B0604020202020204" pitchFamily="34" charset="0"/>
            </a:endParaRPr>
          </a:p>
          <a:p>
            <a:pPr algn="ctr">
              <a:defRPr/>
            </a:pPr>
            <a:r>
              <a:rPr lang="en-US" sz="3200">
                <a:solidFill>
                  <a:srgbClr val="235078"/>
                </a:solidFill>
                <a:latin typeface="Helvetica" pitchFamily="2" charset="0"/>
                <a:cs typeface="Arial" panose="020B0604020202020204" pitchFamily="34" charset="0"/>
              </a:rPr>
              <a:t>Web: https://aim.um6p.ma/</a:t>
            </a:r>
          </a:p>
          <a:p>
            <a:pPr algn="ctr">
              <a:defRPr/>
            </a:pPr>
            <a:r>
              <a:rPr lang="en-US" sz="3200">
                <a:solidFill>
                  <a:srgbClr val="235078"/>
                </a:solidFill>
                <a:latin typeface="Helvetica" pitchFamily="2" charset="0"/>
                <a:cs typeface="Arial" panose="020B0604020202020204" pitchFamily="34" charset="0"/>
              </a:rPr>
              <a:t>Email: aim@um6p.ma</a:t>
            </a:r>
          </a:p>
        </p:txBody>
      </p:sp>
      <p:cxnSp>
        <p:nvCxnSpPr>
          <p:cNvPr id="13" name="Straight Connector 12">
            <a:extLst>
              <a:ext uri="{FF2B5EF4-FFF2-40B4-BE49-F238E27FC236}">
                <a16:creationId xmlns:a16="http://schemas.microsoft.com/office/drawing/2014/main" id="{727A647A-8AA8-C64D-BA32-23436986EDF4}"/>
              </a:ext>
            </a:extLst>
          </p:cNvPr>
          <p:cNvCxnSpPr>
            <a:cxnSpLocks/>
          </p:cNvCxnSpPr>
          <p:nvPr userDrawn="1"/>
        </p:nvCxnSpPr>
        <p:spPr>
          <a:xfrm>
            <a:off x="-1064622" y="29386339"/>
            <a:ext cx="43891200" cy="0"/>
          </a:xfrm>
          <a:prstGeom prst="line">
            <a:avLst/>
          </a:prstGeom>
          <a:ln w="254000">
            <a:solidFill>
              <a:srgbClr val="EF1E26"/>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673C695-F82D-504F-A9C1-8E99D8F9AAC3}"/>
              </a:ext>
            </a:extLst>
          </p:cNvPr>
          <p:cNvSpPr/>
          <p:nvPr userDrawn="1"/>
        </p:nvSpPr>
        <p:spPr>
          <a:xfrm>
            <a:off x="-1064622" y="29487939"/>
            <a:ext cx="43891200" cy="787274"/>
          </a:xfrm>
          <a:prstGeom prst="rect">
            <a:avLst/>
          </a:prstGeom>
          <a:solidFill>
            <a:srgbClr val="235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4934">
              <a:latin typeface="Helvetica" pitchFamily="2" charset="0"/>
            </a:endParaRPr>
          </a:p>
        </p:txBody>
      </p:sp>
      <p:pic>
        <p:nvPicPr>
          <p:cNvPr id="15" name="Picture 14">
            <a:extLst>
              <a:ext uri="{FF2B5EF4-FFF2-40B4-BE49-F238E27FC236}">
                <a16:creationId xmlns:a16="http://schemas.microsoft.com/office/drawing/2014/main" id="{8292893E-A1EE-624A-8687-088E48B61C52}"/>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39667634" y="29610486"/>
            <a:ext cx="2497908" cy="416650"/>
          </a:xfrm>
          <a:prstGeom prst="rect">
            <a:avLst/>
          </a:prstGeom>
        </p:spPr>
      </p:pic>
    </p:spTree>
    <p:extLst>
      <p:ext uri="{BB962C8B-B14F-4D97-AF65-F5344CB8AC3E}">
        <p14:creationId xmlns:p14="http://schemas.microsoft.com/office/powerpoint/2010/main" val="3444865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Google Shape;90;p13">
            <a:extLst>
              <a:ext uri="{FF2B5EF4-FFF2-40B4-BE49-F238E27FC236}">
                <a16:creationId xmlns:a16="http://schemas.microsoft.com/office/drawing/2014/main" id="{ADB216FE-B050-4F53-A229-5149272438D6}"/>
              </a:ext>
            </a:extLst>
          </p:cNvPr>
          <p:cNvSpPr/>
          <p:nvPr/>
        </p:nvSpPr>
        <p:spPr>
          <a:xfrm>
            <a:off x="30816245" y="21802819"/>
            <a:ext cx="11752081" cy="6916557"/>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lang="fr-FR" sz="1600" b="0" i="0" u="none" strike="noStrike" cap="none">
              <a:solidFill>
                <a:srgbClr val="000000"/>
              </a:solidFill>
              <a:latin typeface="Calibri"/>
              <a:ea typeface="Calibri"/>
              <a:cs typeface="Calibri"/>
              <a:sym typeface="Calibri"/>
            </a:endParaRPr>
          </a:p>
        </p:txBody>
      </p:sp>
      <p:sp>
        <p:nvSpPr>
          <p:cNvPr id="75" name="Google Shape;90;p13">
            <a:extLst>
              <a:ext uri="{FF2B5EF4-FFF2-40B4-BE49-F238E27FC236}">
                <a16:creationId xmlns:a16="http://schemas.microsoft.com/office/drawing/2014/main" id="{6D544468-47AC-4BE3-954C-3C5856B75DD1}"/>
              </a:ext>
            </a:extLst>
          </p:cNvPr>
          <p:cNvSpPr/>
          <p:nvPr/>
        </p:nvSpPr>
        <p:spPr>
          <a:xfrm>
            <a:off x="30747578" y="14057764"/>
            <a:ext cx="11752081" cy="7057331"/>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lang="fr-FR" sz="1600" b="0" i="0" u="none" strike="noStrike" cap="none">
              <a:solidFill>
                <a:srgbClr val="000000"/>
              </a:solidFill>
              <a:latin typeface="Calibri"/>
              <a:ea typeface="Calibri"/>
              <a:cs typeface="Calibri"/>
              <a:sym typeface="Calibri"/>
            </a:endParaRPr>
          </a:p>
        </p:txBody>
      </p:sp>
      <p:sp>
        <p:nvSpPr>
          <p:cNvPr id="70" name="Google Shape;90;p13">
            <a:extLst>
              <a:ext uri="{FF2B5EF4-FFF2-40B4-BE49-F238E27FC236}">
                <a16:creationId xmlns:a16="http://schemas.microsoft.com/office/drawing/2014/main" id="{DFE5712B-8E77-4D27-AF4D-3AFFBC1FEA4B}"/>
              </a:ext>
            </a:extLst>
          </p:cNvPr>
          <p:cNvSpPr/>
          <p:nvPr/>
        </p:nvSpPr>
        <p:spPr>
          <a:xfrm>
            <a:off x="30747578" y="5579763"/>
            <a:ext cx="11752081" cy="7790277"/>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lang="fr-FR" sz="1600" b="0" i="0" u="none" strike="noStrike" cap="none">
              <a:solidFill>
                <a:srgbClr val="000000"/>
              </a:solidFill>
              <a:latin typeface="Calibri"/>
              <a:ea typeface="Calibri"/>
              <a:cs typeface="Calibri"/>
              <a:sym typeface="Calibri"/>
            </a:endParaRPr>
          </a:p>
        </p:txBody>
      </p:sp>
      <p:sp>
        <p:nvSpPr>
          <p:cNvPr id="65" name="Google Shape;90;p13">
            <a:extLst>
              <a:ext uri="{FF2B5EF4-FFF2-40B4-BE49-F238E27FC236}">
                <a16:creationId xmlns:a16="http://schemas.microsoft.com/office/drawing/2014/main" id="{0193C42A-802C-4E9A-9CE6-7A54CBBC7500}"/>
              </a:ext>
            </a:extLst>
          </p:cNvPr>
          <p:cNvSpPr/>
          <p:nvPr/>
        </p:nvSpPr>
        <p:spPr>
          <a:xfrm>
            <a:off x="12876693" y="5290211"/>
            <a:ext cx="17551443" cy="23452430"/>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lang="fr-FR" sz="1600" b="0" i="0" u="none" strike="noStrike" cap="none">
              <a:solidFill>
                <a:srgbClr val="000000"/>
              </a:solidFill>
              <a:latin typeface="Calibri"/>
              <a:ea typeface="Calibri"/>
              <a:cs typeface="Calibri"/>
              <a:sym typeface="Calibri"/>
            </a:endParaRPr>
          </a:p>
        </p:txBody>
      </p:sp>
      <p:sp>
        <p:nvSpPr>
          <p:cNvPr id="56" name="Google Shape;90;p13">
            <a:extLst>
              <a:ext uri="{FF2B5EF4-FFF2-40B4-BE49-F238E27FC236}">
                <a16:creationId xmlns:a16="http://schemas.microsoft.com/office/drawing/2014/main" id="{9D07E795-7C80-4009-A612-B6FF08DF82E6}"/>
              </a:ext>
            </a:extLst>
          </p:cNvPr>
          <p:cNvSpPr/>
          <p:nvPr/>
        </p:nvSpPr>
        <p:spPr>
          <a:xfrm>
            <a:off x="273156" y="20335849"/>
            <a:ext cx="12215428" cy="8543952"/>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lang="fr-FR" sz="1600" b="0" i="0" u="none" strike="noStrike" cap="none">
              <a:solidFill>
                <a:srgbClr val="000000"/>
              </a:solidFill>
              <a:latin typeface="Calibri"/>
              <a:ea typeface="Calibri"/>
              <a:cs typeface="Calibri"/>
              <a:sym typeface="Calibri"/>
            </a:endParaRPr>
          </a:p>
        </p:txBody>
      </p:sp>
      <p:sp>
        <p:nvSpPr>
          <p:cNvPr id="42" name="Google Shape;90;p13">
            <a:extLst>
              <a:ext uri="{FF2B5EF4-FFF2-40B4-BE49-F238E27FC236}">
                <a16:creationId xmlns:a16="http://schemas.microsoft.com/office/drawing/2014/main" id="{47D4DAC6-4669-4887-B82C-CEA0F897DEF8}"/>
              </a:ext>
            </a:extLst>
          </p:cNvPr>
          <p:cNvSpPr/>
          <p:nvPr/>
        </p:nvSpPr>
        <p:spPr>
          <a:xfrm>
            <a:off x="273156" y="5290212"/>
            <a:ext cx="12215428" cy="14113918"/>
          </a:xfrm>
          <a:prstGeom prst="roundRect">
            <a:avLst>
              <a:gd name="adj" fmla="val 1313"/>
            </a:avLst>
          </a:prstGeom>
          <a:solidFill>
            <a:srgbClr val="FFFFFF"/>
          </a:solidFill>
          <a:ln w="9525" cap="flat" cmpd="sng">
            <a:solidFill>
              <a:srgbClr val="FFFFFF"/>
            </a:solidFill>
            <a:prstDash val="solid"/>
            <a:round/>
            <a:headEnd type="none" w="sm" len="sm"/>
            <a:tailEnd type="none" w="sm" len="sm"/>
          </a:ln>
          <a:effectLst>
            <a:outerShdw blurRad="101600" dist="20000" dir="5400000" rotWithShape="0">
              <a:srgbClr val="000000">
                <a:alpha val="37647"/>
              </a:srgbClr>
            </a:outerShdw>
          </a:effectLst>
        </p:spPr>
        <p:txBody>
          <a:bodyPr spcFirstLastPara="1" wrap="square" lIns="19850" tIns="9925" rIns="19850" bIns="9925" anchor="ctr" anchorCtr="0">
            <a:noAutofit/>
          </a:bodyPr>
          <a:lstStyle/>
          <a:p>
            <a:pPr marL="0" marR="0" lvl="0" indent="0" algn="ctr" rtl="0">
              <a:lnSpc>
                <a:spcPct val="100000"/>
              </a:lnSpc>
              <a:spcBef>
                <a:spcPts val="0"/>
              </a:spcBef>
              <a:spcAft>
                <a:spcPts val="0"/>
              </a:spcAft>
              <a:buClr>
                <a:schemeClr val="dk1"/>
              </a:buClr>
              <a:buSzPts val="1600"/>
              <a:buFont typeface="Calibri"/>
              <a:buNone/>
            </a:pPr>
            <a:endParaRPr lang="fr-FR" sz="1600" b="0" i="0" u="none" strike="noStrike" cap="none">
              <a:solidFill>
                <a:srgbClr val="000000"/>
              </a:solidFill>
              <a:latin typeface="Calibri"/>
              <a:ea typeface="Calibri"/>
              <a:cs typeface="Calibri"/>
              <a:sym typeface="Calibri"/>
            </a:endParaRPr>
          </a:p>
        </p:txBody>
      </p:sp>
      <p:pic>
        <p:nvPicPr>
          <p:cNvPr id="3" name="Picture 2" descr="Diagram&#10;&#10;Description automatically generated">
            <a:extLst>
              <a:ext uri="{FF2B5EF4-FFF2-40B4-BE49-F238E27FC236}">
                <a16:creationId xmlns:a16="http://schemas.microsoft.com/office/drawing/2014/main" id="{48C58D24-098F-4B2B-82A6-F14DEBBD2429}"/>
              </a:ext>
            </a:extLst>
          </p:cNvPr>
          <p:cNvPicPr>
            <a:picLocks noChangeAspect="1"/>
          </p:cNvPicPr>
          <p:nvPr/>
        </p:nvPicPr>
        <p:blipFill>
          <a:blip r:embed="rId2"/>
          <a:stretch>
            <a:fillRect/>
          </a:stretch>
        </p:blipFill>
        <p:spPr>
          <a:xfrm>
            <a:off x="13005643" y="6361691"/>
            <a:ext cx="17216962" cy="8946570"/>
          </a:xfrm>
          <a:prstGeom prst="rect">
            <a:avLst/>
          </a:prstGeom>
        </p:spPr>
      </p:pic>
      <p:pic>
        <p:nvPicPr>
          <p:cNvPr id="53" name="Picture 52" descr="Logo&#10;&#10;Description automatically generated">
            <a:extLst>
              <a:ext uri="{FF2B5EF4-FFF2-40B4-BE49-F238E27FC236}">
                <a16:creationId xmlns:a16="http://schemas.microsoft.com/office/drawing/2014/main" id="{63B75B0C-4256-4664-B4EF-A232DAC357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394" t="27559" r="41072" b="50147"/>
          <a:stretch/>
        </p:blipFill>
        <p:spPr>
          <a:xfrm flipH="1">
            <a:off x="41086744" y="4815865"/>
            <a:ext cx="1507992" cy="763898"/>
          </a:xfrm>
          <a:prstGeom prst="rect">
            <a:avLst/>
          </a:prstGeom>
        </p:spPr>
      </p:pic>
      <p:sp>
        <p:nvSpPr>
          <p:cNvPr id="51" name="TextBox 50">
            <a:extLst>
              <a:ext uri="{FF2B5EF4-FFF2-40B4-BE49-F238E27FC236}">
                <a16:creationId xmlns:a16="http://schemas.microsoft.com/office/drawing/2014/main" id="{98CA7702-74EC-4C07-97C7-6E5B8C574202}"/>
              </a:ext>
            </a:extLst>
          </p:cNvPr>
          <p:cNvSpPr txBox="1"/>
          <p:nvPr/>
        </p:nvSpPr>
        <p:spPr>
          <a:xfrm>
            <a:off x="66801" y="18679652"/>
            <a:ext cx="12314891" cy="461665"/>
          </a:xfrm>
          <a:prstGeom prst="rect">
            <a:avLst/>
          </a:prstGeom>
          <a:noFill/>
        </p:spPr>
        <p:txBody>
          <a:bodyPr wrap="square" rtlCol="0">
            <a:spAutoFit/>
          </a:bodyPr>
          <a:lstStyle/>
          <a:p>
            <a:pPr algn="ctr" defTabSz="3660232">
              <a:defRPr/>
            </a:pPr>
            <a:r>
              <a:rPr lang="fr-FR" sz="2400" i="1">
                <a:latin typeface="Helvetica" pitchFamily="2" charset="0"/>
                <a:ea typeface="Open Sans" panose="020B0606030504020204" pitchFamily="34" charset="0"/>
                <a:cs typeface="Open Sans" panose="020B0606030504020204" pitchFamily="34" charset="0"/>
              </a:rPr>
              <a:t>Domaines d’application de la maintenance</a:t>
            </a:r>
          </a:p>
        </p:txBody>
      </p:sp>
      <p:sp>
        <p:nvSpPr>
          <p:cNvPr id="48" name="TextBox 47">
            <a:extLst>
              <a:ext uri="{FF2B5EF4-FFF2-40B4-BE49-F238E27FC236}">
                <a16:creationId xmlns:a16="http://schemas.microsoft.com/office/drawing/2014/main" id="{262BFAC5-A73B-4BDD-8052-568BCE2DA7F8}"/>
              </a:ext>
            </a:extLst>
          </p:cNvPr>
          <p:cNvSpPr txBox="1"/>
          <p:nvPr/>
        </p:nvSpPr>
        <p:spPr>
          <a:xfrm>
            <a:off x="12964536" y="15864871"/>
            <a:ext cx="17463600" cy="461665"/>
          </a:xfrm>
          <a:prstGeom prst="rect">
            <a:avLst/>
          </a:prstGeom>
          <a:noFill/>
        </p:spPr>
        <p:txBody>
          <a:bodyPr wrap="square" rtlCol="0">
            <a:spAutoFit/>
          </a:bodyPr>
          <a:lstStyle/>
          <a:p>
            <a:pPr algn="ctr" defTabSz="3660232">
              <a:defRPr/>
            </a:pPr>
            <a:r>
              <a:rPr lang="fr-FR" sz="2400" i="1" dirty="0">
                <a:latin typeface="Helvetica" pitchFamily="2" charset="0"/>
                <a:ea typeface="Open Sans" panose="020B0606030504020204" pitchFamily="34" charset="0"/>
                <a:cs typeface="Open Sans" panose="020B0606030504020204" pitchFamily="34" charset="0"/>
              </a:rPr>
              <a:t>Outil d'aide à la décision pour la maintenance proactive</a:t>
            </a:r>
          </a:p>
        </p:txBody>
      </p:sp>
      <p:sp>
        <p:nvSpPr>
          <p:cNvPr id="54" name="TextBox 53">
            <a:extLst>
              <a:ext uri="{FF2B5EF4-FFF2-40B4-BE49-F238E27FC236}">
                <a16:creationId xmlns:a16="http://schemas.microsoft.com/office/drawing/2014/main" id="{0FBC390F-67E6-44A2-8CB8-1B85B5EEDAD1}"/>
              </a:ext>
            </a:extLst>
          </p:cNvPr>
          <p:cNvSpPr txBox="1"/>
          <p:nvPr/>
        </p:nvSpPr>
        <p:spPr>
          <a:xfrm>
            <a:off x="30854275" y="12583446"/>
            <a:ext cx="11363277" cy="461665"/>
          </a:xfrm>
          <a:prstGeom prst="rect">
            <a:avLst/>
          </a:prstGeom>
          <a:noFill/>
        </p:spPr>
        <p:txBody>
          <a:bodyPr wrap="square" rtlCol="0">
            <a:spAutoFit/>
          </a:bodyPr>
          <a:lstStyle/>
          <a:p>
            <a:pPr algn="ctr" defTabSz="3660232">
              <a:defRPr/>
            </a:pPr>
            <a:r>
              <a:rPr lang="fr-FR" sz="2400" i="1">
                <a:latin typeface="Helvetica" pitchFamily="2" charset="0"/>
                <a:ea typeface="Open Sans" panose="020B0606030504020204" pitchFamily="34" charset="0"/>
                <a:cs typeface="Open Sans" panose="020B0606030504020204" pitchFamily="34" charset="0"/>
              </a:rPr>
              <a:t>Principaux objectifs de la maintenance proactive</a:t>
            </a:r>
          </a:p>
        </p:txBody>
      </p:sp>
      <p:pic>
        <p:nvPicPr>
          <p:cNvPr id="62" name="Picture 61" descr="Logo&#10;&#10;Description automatically generated">
            <a:extLst>
              <a:ext uri="{FF2B5EF4-FFF2-40B4-BE49-F238E27FC236}">
                <a16:creationId xmlns:a16="http://schemas.microsoft.com/office/drawing/2014/main" id="{B15123C1-1D27-436A-BEDB-BDE50D02F5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394" t="27559" r="41072" b="50147"/>
          <a:stretch/>
        </p:blipFill>
        <p:spPr>
          <a:xfrm flipH="1">
            <a:off x="28324823" y="20335849"/>
            <a:ext cx="1327992" cy="703942"/>
          </a:xfrm>
          <a:prstGeom prst="rect">
            <a:avLst/>
          </a:prstGeom>
        </p:spPr>
      </p:pic>
      <p:pic>
        <p:nvPicPr>
          <p:cNvPr id="47" name="Picture 46" descr="Logo&#10;&#10;Description automatically generated">
            <a:extLst>
              <a:ext uri="{FF2B5EF4-FFF2-40B4-BE49-F238E27FC236}">
                <a16:creationId xmlns:a16="http://schemas.microsoft.com/office/drawing/2014/main" id="{05AABCD0-F16F-4E37-A7D2-777305CDD7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394" t="27559" r="41072" b="50147"/>
          <a:stretch/>
        </p:blipFill>
        <p:spPr>
          <a:xfrm flipH="1">
            <a:off x="28920144" y="4815865"/>
            <a:ext cx="1507992" cy="763898"/>
          </a:xfrm>
          <a:prstGeom prst="rect">
            <a:avLst/>
          </a:prstGeom>
        </p:spPr>
      </p:pic>
      <p:pic>
        <p:nvPicPr>
          <p:cNvPr id="49" name="Picture 48" descr="Logo&#10;&#10;Description automatically generated">
            <a:extLst>
              <a:ext uri="{FF2B5EF4-FFF2-40B4-BE49-F238E27FC236}">
                <a16:creationId xmlns:a16="http://schemas.microsoft.com/office/drawing/2014/main" id="{1B5E82DD-8D1D-4360-9556-D0A63FB490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394" t="27559" r="41072" b="50147"/>
          <a:stretch/>
        </p:blipFill>
        <p:spPr>
          <a:xfrm flipH="1">
            <a:off x="41072965" y="13681739"/>
            <a:ext cx="1507992" cy="763898"/>
          </a:xfrm>
          <a:prstGeom prst="rect">
            <a:avLst/>
          </a:prstGeom>
        </p:spPr>
      </p:pic>
      <p:sp>
        <p:nvSpPr>
          <p:cNvPr id="79" name="Rectangle: Rounded Corners 78">
            <a:extLst>
              <a:ext uri="{FF2B5EF4-FFF2-40B4-BE49-F238E27FC236}">
                <a16:creationId xmlns:a16="http://schemas.microsoft.com/office/drawing/2014/main" id="{264CC990-C238-4CE3-90F7-39DA5F528EDF}"/>
              </a:ext>
            </a:extLst>
          </p:cNvPr>
          <p:cNvSpPr/>
          <p:nvPr/>
        </p:nvSpPr>
        <p:spPr>
          <a:xfrm>
            <a:off x="15219679" y="18072129"/>
            <a:ext cx="13660121" cy="1332000"/>
          </a:xfrm>
          <a:prstGeom prst="roundRect">
            <a:avLst/>
          </a:prstGeom>
          <a:solidFill>
            <a:schemeClr val="accent5">
              <a:lumMod val="20000"/>
              <a:lumOff val="80000"/>
            </a:schemeClr>
          </a:solid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Remonter</a:t>
            </a:r>
            <a:r>
              <a:rPr lang="en-US"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les données générées par des capteurs installés sur des machines (</a:t>
            </a:r>
            <a:r>
              <a:rPr lang="fr-FR" sz="2700" b="1" i="1">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IoT</a:t>
            </a:r>
            <a:r>
              <a:rPr lang="fr-FR" sz="2700" i="1">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p>
        </p:txBody>
      </p:sp>
      <p:sp>
        <p:nvSpPr>
          <p:cNvPr id="80" name="Rectangle: Rounded Corners 79">
            <a:extLst>
              <a:ext uri="{FF2B5EF4-FFF2-40B4-BE49-F238E27FC236}">
                <a16:creationId xmlns:a16="http://schemas.microsoft.com/office/drawing/2014/main" id="{22321AB4-CCD1-4E9F-8C4A-BABFD035AB8C}"/>
              </a:ext>
            </a:extLst>
          </p:cNvPr>
          <p:cNvSpPr/>
          <p:nvPr/>
        </p:nvSpPr>
        <p:spPr>
          <a:xfrm>
            <a:off x="15219679" y="21613427"/>
            <a:ext cx="13660121" cy="2201978"/>
          </a:xfrm>
          <a:prstGeom prst="roundRect">
            <a:avLst/>
          </a:prstGeom>
          <a:solidFill>
            <a:schemeClr val="accent5">
              <a:lumMod val="20000"/>
              <a:lumOff val="80000"/>
            </a:schemeClr>
          </a:solid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285750" indent="-285750" algn="just">
              <a:spcBef>
                <a:spcPts val="600"/>
              </a:spcBef>
              <a:buFont typeface="Arial" panose="020B0604020202020204" pitchFamily="34" charset="0"/>
              <a:buChar char="•"/>
            </a:pPr>
            <a:r>
              <a:rPr lang="fr-FR" sz="27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Analyser les données et </a:t>
            </a:r>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prédire l’apparition des pannes.</a:t>
            </a:r>
            <a:endParaRPr lang="fr-FR" sz="27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285750" indent="-285750" algn="just">
              <a:spcBef>
                <a:spcPts val="600"/>
              </a:spcBef>
              <a:buFont typeface="Arial" panose="020B0604020202020204" pitchFamily="34" charset="0"/>
              <a:buChar char="•"/>
            </a:pPr>
            <a:r>
              <a:rPr lang="fr-FR" sz="27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Apprendre à classifier automatiquement les problèmes.</a:t>
            </a:r>
          </a:p>
          <a:p>
            <a:pPr marL="285750" indent="-285750" algn="just">
              <a:spcBef>
                <a:spcPts val="600"/>
              </a:spcBef>
              <a:buFont typeface="Arial" panose="020B0604020202020204" pitchFamily="34" charset="0"/>
              <a:buChar char="•"/>
            </a:pPr>
            <a:r>
              <a:rPr lang="fr-FR" sz="27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Identifier les sources des problèmes afin de recommander des plans de maintenance optimisés.</a:t>
            </a:r>
            <a:endParaRPr lang="en-US" sz="2700" dirty="0">
              <a:ln w="0"/>
              <a:solidFill>
                <a:schemeClr val="tx1">
                  <a:lumMod val="95000"/>
                  <a:lumOff val="5000"/>
                </a:schemeClr>
              </a:solidFill>
              <a:effectLst>
                <a:outerShdw blurRad="38100" dist="19050" dir="2700000" algn="tl" rotWithShape="0">
                  <a:schemeClr val="dk1">
                    <a:alpha val="40000"/>
                  </a:schemeClr>
                </a:outerShdw>
              </a:effectLst>
            </a:endParaRPr>
          </a:p>
        </p:txBody>
      </p:sp>
      <p:sp>
        <p:nvSpPr>
          <p:cNvPr id="81" name="Rectangle: Rounded Corners 80">
            <a:extLst>
              <a:ext uri="{FF2B5EF4-FFF2-40B4-BE49-F238E27FC236}">
                <a16:creationId xmlns:a16="http://schemas.microsoft.com/office/drawing/2014/main" id="{85353C11-870A-4F9E-ABE7-C6927631B5C3}"/>
              </a:ext>
            </a:extLst>
          </p:cNvPr>
          <p:cNvSpPr/>
          <p:nvPr/>
        </p:nvSpPr>
        <p:spPr>
          <a:xfrm>
            <a:off x="15219678" y="19842778"/>
            <a:ext cx="13660122" cy="1332000"/>
          </a:xfrm>
          <a:prstGeom prst="roundRect">
            <a:avLst/>
          </a:prstGeom>
          <a:solidFill>
            <a:schemeClr val="accent5">
              <a:lumMod val="20000"/>
              <a:lumOff val="80000"/>
            </a:schemeClr>
          </a:solid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Collecter</a:t>
            </a:r>
            <a:r>
              <a:rPr lang="en-US"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prétraiter, corriger et stocker les données dans des bases de données.</a:t>
            </a:r>
          </a:p>
        </p:txBody>
      </p:sp>
      <p:sp>
        <p:nvSpPr>
          <p:cNvPr id="82" name="Rectangle: Rounded Corners 81">
            <a:extLst>
              <a:ext uri="{FF2B5EF4-FFF2-40B4-BE49-F238E27FC236}">
                <a16:creationId xmlns:a16="http://schemas.microsoft.com/office/drawing/2014/main" id="{7A039658-C375-443D-94AD-34A11FC67FD5}"/>
              </a:ext>
            </a:extLst>
          </p:cNvPr>
          <p:cNvSpPr/>
          <p:nvPr/>
        </p:nvSpPr>
        <p:spPr>
          <a:xfrm>
            <a:off x="15219679" y="26894683"/>
            <a:ext cx="13660121" cy="1332000"/>
          </a:xfrm>
          <a:prstGeom prst="roundRect">
            <a:avLst/>
          </a:prstGeom>
          <a:solidFill>
            <a:schemeClr val="accent5">
              <a:lumMod val="20000"/>
              <a:lumOff val="80000"/>
            </a:schemeClr>
          </a:solid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285750" indent="-285750" algn="just">
              <a:buFont typeface="Arial" panose="020B0604020202020204" pitchFamily="34" charset="0"/>
              <a:buChar char="•"/>
            </a:pPr>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Prendre la décision.</a:t>
            </a:r>
          </a:p>
          <a:p>
            <a:pPr marL="285750" indent="-285750" algn="just">
              <a:buFont typeface="Arial" panose="020B0604020202020204" pitchFamily="34" charset="0"/>
              <a:buChar char="•"/>
            </a:pPr>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Intervenir et maintenir.</a:t>
            </a:r>
          </a:p>
        </p:txBody>
      </p:sp>
      <p:sp>
        <p:nvSpPr>
          <p:cNvPr id="83" name="Rectangle: Rounded Corners 82">
            <a:extLst>
              <a:ext uri="{FF2B5EF4-FFF2-40B4-BE49-F238E27FC236}">
                <a16:creationId xmlns:a16="http://schemas.microsoft.com/office/drawing/2014/main" id="{D952777E-2B95-4E36-B906-82F2E8CD03CB}"/>
              </a:ext>
            </a:extLst>
          </p:cNvPr>
          <p:cNvSpPr/>
          <p:nvPr/>
        </p:nvSpPr>
        <p:spPr>
          <a:xfrm>
            <a:off x="15219679" y="24254054"/>
            <a:ext cx="13660121" cy="2201979"/>
          </a:xfrm>
          <a:prstGeom prst="roundRect">
            <a:avLst/>
          </a:prstGeom>
          <a:solidFill>
            <a:schemeClr val="accent5">
              <a:lumMod val="20000"/>
              <a:lumOff val="80000"/>
            </a:schemeClr>
          </a:solidFill>
          <a:ln w="2857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marL="285750" indent="-285750" algn="just">
              <a:spcBef>
                <a:spcPts val="600"/>
              </a:spcBef>
              <a:buFont typeface="Arial" panose="020B0604020202020204" pitchFamily="34" charset="0"/>
              <a:buChar char="•"/>
            </a:pPr>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Enregistrer les plans de maintenance effectués sur des bases de données.</a:t>
            </a:r>
          </a:p>
          <a:p>
            <a:pPr marL="285750" indent="-285750" algn="just">
              <a:spcBef>
                <a:spcPts val="600"/>
              </a:spcBef>
              <a:buFont typeface="Arial" panose="020B0604020202020204" pitchFamily="34" charset="0"/>
              <a:buChar char="•"/>
            </a:pPr>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Analyser les plans de maintenance suggérés par l’outil.</a:t>
            </a:r>
          </a:p>
          <a:p>
            <a:pPr marL="285750" indent="-285750" algn="just">
              <a:spcBef>
                <a:spcPts val="600"/>
              </a:spcBef>
              <a:buFont typeface="Arial" panose="020B0604020202020204" pitchFamily="34" charset="0"/>
              <a:buChar char="•"/>
            </a:pPr>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Valider ou modifier les recommandations de l’outil.</a:t>
            </a:r>
          </a:p>
          <a:p>
            <a:pPr marL="285750" indent="-285750" algn="just">
              <a:spcBef>
                <a:spcPts val="600"/>
              </a:spcBef>
              <a:buFont typeface="Arial" panose="020B0604020202020204" pitchFamily="34" charset="0"/>
              <a:buChar char="•"/>
            </a:pPr>
            <a:r>
              <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Superviser et suivre l’état du système</a:t>
            </a:r>
            <a:r>
              <a:rPr lang="en-US"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fr-FR" sz="270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4" name="Arrow: Curved Right 83">
            <a:extLst>
              <a:ext uri="{FF2B5EF4-FFF2-40B4-BE49-F238E27FC236}">
                <a16:creationId xmlns:a16="http://schemas.microsoft.com/office/drawing/2014/main" id="{180A43F3-1FD2-43CA-BBC6-BD6FB275E22C}"/>
              </a:ext>
            </a:extLst>
          </p:cNvPr>
          <p:cNvSpPr/>
          <p:nvPr/>
        </p:nvSpPr>
        <p:spPr>
          <a:xfrm>
            <a:off x="14088753" y="18635717"/>
            <a:ext cx="833042" cy="1656000"/>
          </a:xfrm>
          <a:prstGeom prst="curvedRight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Arrow: Curved Right 84">
            <a:extLst>
              <a:ext uri="{FF2B5EF4-FFF2-40B4-BE49-F238E27FC236}">
                <a16:creationId xmlns:a16="http://schemas.microsoft.com/office/drawing/2014/main" id="{23ECD25A-FDFD-4E32-B1B8-7995ACA8D5A3}"/>
              </a:ext>
            </a:extLst>
          </p:cNvPr>
          <p:cNvSpPr/>
          <p:nvPr/>
        </p:nvSpPr>
        <p:spPr>
          <a:xfrm>
            <a:off x="14088753" y="20750412"/>
            <a:ext cx="833042" cy="1656000"/>
          </a:xfrm>
          <a:prstGeom prst="curved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Arrow: Curved Right 85">
            <a:extLst>
              <a:ext uri="{FF2B5EF4-FFF2-40B4-BE49-F238E27FC236}">
                <a16:creationId xmlns:a16="http://schemas.microsoft.com/office/drawing/2014/main" id="{765F210C-F63A-4607-BC7A-84F794923640}"/>
              </a:ext>
            </a:extLst>
          </p:cNvPr>
          <p:cNvSpPr/>
          <p:nvPr/>
        </p:nvSpPr>
        <p:spPr>
          <a:xfrm>
            <a:off x="14088753" y="23329003"/>
            <a:ext cx="833042" cy="1656000"/>
          </a:xfrm>
          <a:prstGeom prst="curved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Arrow: Curved Right 86">
            <a:extLst>
              <a:ext uri="{FF2B5EF4-FFF2-40B4-BE49-F238E27FC236}">
                <a16:creationId xmlns:a16="http://schemas.microsoft.com/office/drawing/2014/main" id="{F5EB5446-8433-435C-BDF9-F6F0F4136CFD}"/>
              </a:ext>
            </a:extLst>
          </p:cNvPr>
          <p:cNvSpPr/>
          <p:nvPr/>
        </p:nvSpPr>
        <p:spPr>
          <a:xfrm>
            <a:off x="14088753" y="26068649"/>
            <a:ext cx="833042" cy="1656000"/>
          </a:xfrm>
          <a:prstGeom prst="curvedRightArrow">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Google Shape;93;p13">
            <a:extLst>
              <a:ext uri="{FF2B5EF4-FFF2-40B4-BE49-F238E27FC236}">
                <a16:creationId xmlns:a16="http://schemas.microsoft.com/office/drawing/2014/main" id="{B9CB042F-F9EA-4E0C-8C5A-631A0A2377EE}"/>
              </a:ext>
            </a:extLst>
          </p:cNvPr>
          <p:cNvSpPr/>
          <p:nvPr/>
        </p:nvSpPr>
        <p:spPr>
          <a:xfrm>
            <a:off x="264436" y="5020816"/>
            <a:ext cx="12224148" cy="1013700"/>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fr-FR" sz="3200" b="1" dirty="0">
                <a:solidFill>
                  <a:schemeClr val="lt1"/>
                </a:solidFill>
                <a:latin typeface="Helvetica Neue"/>
                <a:ea typeface="Helvetica Neue"/>
                <a:cs typeface="Helvetica Neue"/>
                <a:sym typeface="Helvetica Neue"/>
              </a:rPr>
              <a:t>Contexte</a:t>
            </a:r>
            <a:r>
              <a:rPr lang="en-US" sz="3200" b="1" dirty="0">
                <a:solidFill>
                  <a:schemeClr val="lt1"/>
                </a:solidFill>
                <a:latin typeface="Helvetica Neue"/>
                <a:ea typeface="Helvetica Neue"/>
                <a:cs typeface="Helvetica Neue"/>
                <a:sym typeface="Helvetica Neue"/>
              </a:rPr>
              <a:t> de recherche</a:t>
            </a:r>
            <a:endParaRPr dirty="0">
              <a:solidFill>
                <a:schemeClr val="lt1"/>
              </a:solidFill>
            </a:endParaRPr>
          </a:p>
        </p:txBody>
      </p:sp>
      <p:pic>
        <p:nvPicPr>
          <p:cNvPr id="52" name="Google Shape;104;p13" descr="Logo&#10;&#10;Description automatically generated">
            <a:extLst>
              <a:ext uri="{FF2B5EF4-FFF2-40B4-BE49-F238E27FC236}">
                <a16:creationId xmlns:a16="http://schemas.microsoft.com/office/drawing/2014/main" id="{ACA213E2-0B64-479A-AC30-9BDD52A6E728}"/>
              </a:ext>
            </a:extLst>
          </p:cNvPr>
          <p:cNvPicPr preferRelativeResize="0"/>
          <p:nvPr/>
        </p:nvPicPr>
        <p:blipFill rotWithShape="1">
          <a:blip r:embed="rId3">
            <a:alphaModFix/>
          </a:blip>
          <a:srcRect l="32393" t="27559" r="41072" b="50146"/>
          <a:stretch/>
        </p:blipFill>
        <p:spPr>
          <a:xfrm flipH="1">
            <a:off x="11147786" y="5016682"/>
            <a:ext cx="1362894" cy="995620"/>
          </a:xfrm>
          <a:prstGeom prst="rect">
            <a:avLst/>
          </a:prstGeom>
          <a:noFill/>
          <a:ln>
            <a:noFill/>
          </a:ln>
        </p:spPr>
      </p:pic>
      <p:sp>
        <p:nvSpPr>
          <p:cNvPr id="2" name="TextBox 1">
            <a:extLst>
              <a:ext uri="{FF2B5EF4-FFF2-40B4-BE49-F238E27FC236}">
                <a16:creationId xmlns:a16="http://schemas.microsoft.com/office/drawing/2014/main" id="{1D3E02FC-CABF-458C-B4B5-59860B773E96}"/>
              </a:ext>
            </a:extLst>
          </p:cNvPr>
          <p:cNvSpPr txBox="1"/>
          <p:nvPr/>
        </p:nvSpPr>
        <p:spPr>
          <a:xfrm>
            <a:off x="549698" y="6190483"/>
            <a:ext cx="11650799" cy="6025496"/>
          </a:xfrm>
          <a:prstGeom prst="rect">
            <a:avLst/>
          </a:prstGeom>
          <a:noFill/>
        </p:spPr>
        <p:txBody>
          <a:bodyPr wrap="square" rtlCol="0">
            <a:spAutoFit/>
          </a:bodyPr>
          <a:lstStyle/>
          <a:p>
            <a:pPr indent="540000" algn="just" defTabSz="3660232">
              <a:lnSpc>
                <a:spcPct val="150000"/>
              </a:lnSpc>
              <a:spcBef>
                <a:spcPts val="2400"/>
              </a:spcBef>
              <a:defRPr/>
            </a:pPr>
            <a:r>
              <a:rPr lang="fr-FR" sz="2400" dirty="0">
                <a:latin typeface="Helvetica" pitchFamily="2" charset="0"/>
                <a:ea typeface="Open Sans" panose="020B0606030504020204" pitchFamily="34" charset="0"/>
                <a:cs typeface="Open Sans" panose="020B0606030504020204" pitchFamily="34" charset="0"/>
              </a:rPr>
              <a:t>Un des défis principaux des entreprises industrielles est de mettre en place une méthodologie d'optimisation des stratégies de maintenance d'un système complexe. C'est dans ce cadre que la transformation numérique de l'industrie a permis d'exploiter les données des machines collectées en temps réel avec une vitesse, un volume et une variété plus élevés (</a:t>
            </a:r>
            <a:r>
              <a:rPr lang="fr-FR" sz="2400" b="1" i="1" dirty="0">
                <a:latin typeface="Helvetica" pitchFamily="2" charset="0"/>
                <a:ea typeface="Open Sans" panose="020B0606030504020204" pitchFamily="34" charset="0"/>
                <a:cs typeface="Open Sans" panose="020B0606030504020204" pitchFamily="34" charset="0"/>
              </a:rPr>
              <a:t>Big data</a:t>
            </a:r>
            <a:r>
              <a:rPr lang="fr-FR" sz="2400" dirty="0">
                <a:latin typeface="Helvetica" pitchFamily="2" charset="0"/>
                <a:ea typeface="Open Sans" panose="020B0606030504020204" pitchFamily="34" charset="0"/>
                <a:cs typeface="Open Sans" panose="020B0606030504020204" pitchFamily="34" charset="0"/>
              </a:rPr>
              <a:t>) grâce à la mise en œuvre de l'internet des objets (</a:t>
            </a:r>
            <a:r>
              <a:rPr lang="fr-FR" sz="2400" b="1" i="1" dirty="0">
                <a:latin typeface="Helvetica" pitchFamily="2" charset="0"/>
                <a:ea typeface="Open Sans" panose="020B0606030504020204" pitchFamily="34" charset="0"/>
                <a:cs typeface="Open Sans" panose="020B0606030504020204" pitchFamily="34" charset="0"/>
              </a:rPr>
              <a:t>IoT</a:t>
            </a:r>
            <a:r>
              <a:rPr lang="fr-FR" sz="2400" dirty="0">
                <a:latin typeface="Helvetica" pitchFamily="2" charset="0"/>
                <a:ea typeface="Open Sans" panose="020B0606030504020204" pitchFamily="34" charset="0"/>
                <a:cs typeface="Open Sans" panose="020B0606030504020204" pitchFamily="34" charset="0"/>
              </a:rPr>
              <a:t>) [1].</a:t>
            </a:r>
          </a:p>
          <a:p>
            <a:pPr algn="just" defTabSz="3660232">
              <a:lnSpc>
                <a:spcPct val="150000"/>
              </a:lnSpc>
              <a:spcBef>
                <a:spcPts val="3600"/>
              </a:spcBef>
              <a:buClr>
                <a:srgbClr val="000000"/>
              </a:buClr>
              <a:tabLst>
                <a:tab pos="6099615" algn="l"/>
              </a:tabLst>
              <a:defRPr/>
            </a:pPr>
            <a:r>
              <a:rPr lang="fr-FR" sz="2400" dirty="0">
                <a:latin typeface="Helvetica" pitchFamily="2" charset="0"/>
                <a:ea typeface="Open Sans" panose="020B0606030504020204" pitchFamily="34" charset="0"/>
                <a:cs typeface="Open Sans" panose="020B0606030504020204" pitchFamily="34" charset="0"/>
              </a:rPr>
              <a:t>Nos travaux s'intéressent à l’utilisation des techniques de l'Intelligence Artificielle pour </a:t>
            </a:r>
            <a:r>
              <a:rPr lang="fr-FR" sz="2400">
                <a:latin typeface="Helvetica" pitchFamily="2" charset="0"/>
                <a:ea typeface="Open Sans" panose="020B0606030504020204" pitchFamily="34" charset="0"/>
                <a:cs typeface="Open Sans" panose="020B0606030504020204" pitchFamily="34" charset="0"/>
              </a:rPr>
              <a:t>la maintenance </a:t>
            </a:r>
            <a:r>
              <a:rPr lang="fr-FR" sz="2400" dirty="0">
                <a:latin typeface="Helvetica" pitchFamily="2" charset="0"/>
                <a:ea typeface="Open Sans" panose="020B0606030504020204" pitchFamily="34" charset="0"/>
                <a:cs typeface="Open Sans" panose="020B0606030504020204" pitchFamily="34" charset="0"/>
              </a:rPr>
              <a:t>dans l'</a:t>
            </a:r>
            <a:r>
              <a:rPr lang="fr-FR" sz="2400" b="1" dirty="0">
                <a:latin typeface="Helvetica" pitchFamily="2" charset="0"/>
                <a:ea typeface="Open Sans" panose="020B0606030504020204" pitchFamily="34" charset="0"/>
                <a:cs typeface="Open Sans" panose="020B0606030504020204" pitchFamily="34" charset="0"/>
              </a:rPr>
              <a:t>industrie 5.0</a:t>
            </a:r>
            <a:r>
              <a:rPr lang="fr-FR" sz="2400" dirty="0">
                <a:latin typeface="Helvetica" pitchFamily="2" charset="0"/>
                <a:ea typeface="Open Sans" panose="020B0606030504020204" pitchFamily="34" charset="0"/>
                <a:cs typeface="Open Sans" panose="020B0606030504020204" pitchFamily="34" charset="0"/>
              </a:rPr>
              <a:t>, afin de</a:t>
            </a:r>
            <a:r>
              <a:rPr lang="fr-FR" sz="2400" b="1" dirty="0">
                <a:latin typeface="Helvetica" pitchFamily="2" charset="0"/>
                <a:ea typeface="Open Sans" panose="020B0606030504020204" pitchFamily="34" charset="0"/>
                <a:cs typeface="Open Sans" panose="020B0606030504020204" pitchFamily="34" charset="0"/>
              </a:rPr>
              <a:t> </a:t>
            </a:r>
            <a:r>
              <a:rPr lang="fr-FR" sz="2400" dirty="0">
                <a:latin typeface="Helvetica" pitchFamily="2" charset="0"/>
                <a:ea typeface="Open Sans" panose="020B0606030504020204" pitchFamily="34" charset="0"/>
                <a:cs typeface="Open Sans" panose="020B0606030504020204" pitchFamily="34" charset="0"/>
              </a:rPr>
              <a:t>détecter, identifier et éliminer la cause profonde des pannes. Ce qui permet d’empêcher leur réapparition (</a:t>
            </a:r>
            <a:r>
              <a:rPr lang="en-US" sz="2400" b="1" i="1" dirty="0">
                <a:latin typeface="Helvetica" pitchFamily="2" charset="0"/>
                <a:ea typeface="Open Sans" panose="020B0606030504020204" pitchFamily="34" charset="0"/>
                <a:cs typeface="Open Sans" panose="020B0606030504020204" pitchFamily="34" charset="0"/>
              </a:rPr>
              <a:t>Explainable</a:t>
            </a:r>
            <a:r>
              <a:rPr lang="fr-FR" sz="2400" b="1" i="1" dirty="0">
                <a:latin typeface="Helvetica" pitchFamily="2" charset="0"/>
                <a:ea typeface="Open Sans" panose="020B0606030504020204" pitchFamily="34" charset="0"/>
                <a:cs typeface="Open Sans" panose="020B0606030504020204" pitchFamily="34" charset="0"/>
              </a:rPr>
              <a:t> AI</a:t>
            </a:r>
            <a:r>
              <a:rPr lang="fr-FR" sz="2400" dirty="0">
                <a:latin typeface="Helvetica" pitchFamily="2" charset="0"/>
                <a:ea typeface="Open Sans" panose="020B0606030504020204" pitchFamily="34" charset="0"/>
                <a:cs typeface="Open Sans" panose="020B0606030504020204" pitchFamily="34" charset="0"/>
              </a:rPr>
              <a:t>) [2].</a:t>
            </a:r>
          </a:p>
        </p:txBody>
      </p:sp>
      <p:sp>
        <p:nvSpPr>
          <p:cNvPr id="58" name="Google Shape;93;p13">
            <a:extLst>
              <a:ext uri="{FF2B5EF4-FFF2-40B4-BE49-F238E27FC236}">
                <a16:creationId xmlns:a16="http://schemas.microsoft.com/office/drawing/2014/main" id="{E16663DA-89DC-49D3-A2AC-0516E12986F0}"/>
              </a:ext>
            </a:extLst>
          </p:cNvPr>
          <p:cNvSpPr/>
          <p:nvPr/>
        </p:nvSpPr>
        <p:spPr>
          <a:xfrm>
            <a:off x="264436" y="19895497"/>
            <a:ext cx="12224148" cy="1013700"/>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err="1">
                <a:solidFill>
                  <a:schemeClr val="lt1"/>
                </a:solidFill>
                <a:latin typeface="Helvetica Neue"/>
                <a:ea typeface="Helvetica Neue"/>
                <a:cs typeface="Helvetica Neue"/>
                <a:sym typeface="Helvetica Neue"/>
              </a:rPr>
              <a:t>Problématique</a:t>
            </a:r>
            <a:endParaRPr>
              <a:solidFill>
                <a:schemeClr val="lt1"/>
              </a:solidFill>
            </a:endParaRPr>
          </a:p>
        </p:txBody>
      </p:sp>
      <p:pic>
        <p:nvPicPr>
          <p:cNvPr id="60" name="Google Shape;104;p13" descr="Logo&#10;&#10;Description automatically generated">
            <a:extLst>
              <a:ext uri="{FF2B5EF4-FFF2-40B4-BE49-F238E27FC236}">
                <a16:creationId xmlns:a16="http://schemas.microsoft.com/office/drawing/2014/main" id="{F59FB5F1-21FA-40DC-A22C-3EC4E29EC9B1}"/>
              </a:ext>
            </a:extLst>
          </p:cNvPr>
          <p:cNvPicPr preferRelativeResize="0"/>
          <p:nvPr/>
        </p:nvPicPr>
        <p:blipFill rotWithShape="1">
          <a:blip r:embed="rId3">
            <a:alphaModFix/>
          </a:blip>
          <a:srcRect l="32393" t="27559" r="41072" b="50146"/>
          <a:stretch/>
        </p:blipFill>
        <p:spPr>
          <a:xfrm flipH="1">
            <a:off x="11147786" y="19932832"/>
            <a:ext cx="1362894" cy="995620"/>
          </a:xfrm>
          <a:prstGeom prst="rect">
            <a:avLst/>
          </a:prstGeom>
          <a:noFill/>
          <a:ln>
            <a:noFill/>
          </a:ln>
        </p:spPr>
      </p:pic>
      <p:sp>
        <p:nvSpPr>
          <p:cNvPr id="66" name="Google Shape;93;p13">
            <a:extLst>
              <a:ext uri="{FF2B5EF4-FFF2-40B4-BE49-F238E27FC236}">
                <a16:creationId xmlns:a16="http://schemas.microsoft.com/office/drawing/2014/main" id="{59A137E5-07CD-41D7-B0EA-E65C0210CE6B}"/>
              </a:ext>
            </a:extLst>
          </p:cNvPr>
          <p:cNvSpPr/>
          <p:nvPr/>
        </p:nvSpPr>
        <p:spPr>
          <a:xfrm>
            <a:off x="12861277" y="4965203"/>
            <a:ext cx="17568000" cy="1013700"/>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dirty="0" err="1">
                <a:solidFill>
                  <a:schemeClr val="lt1"/>
                </a:solidFill>
                <a:latin typeface="Helvetica Neue"/>
                <a:ea typeface="Helvetica Neue"/>
                <a:cs typeface="Helvetica Neue"/>
                <a:sym typeface="Helvetica Neue"/>
              </a:rPr>
              <a:t>Méthodologie</a:t>
            </a:r>
            <a:endParaRPr dirty="0">
              <a:solidFill>
                <a:schemeClr val="lt1"/>
              </a:solidFill>
            </a:endParaRPr>
          </a:p>
        </p:txBody>
      </p:sp>
      <p:pic>
        <p:nvPicPr>
          <p:cNvPr id="67" name="Google Shape;104;p13" descr="Logo&#10;&#10;Description automatically generated">
            <a:extLst>
              <a:ext uri="{FF2B5EF4-FFF2-40B4-BE49-F238E27FC236}">
                <a16:creationId xmlns:a16="http://schemas.microsoft.com/office/drawing/2014/main" id="{D71B8F4C-6DA2-4420-96F1-598FB47365D8}"/>
              </a:ext>
            </a:extLst>
          </p:cNvPr>
          <p:cNvPicPr preferRelativeResize="0"/>
          <p:nvPr/>
        </p:nvPicPr>
        <p:blipFill rotWithShape="1">
          <a:blip r:embed="rId3">
            <a:alphaModFix/>
          </a:blip>
          <a:srcRect l="32393" t="27559" r="41072" b="50146"/>
          <a:stretch/>
        </p:blipFill>
        <p:spPr>
          <a:xfrm flipH="1">
            <a:off x="29050236" y="5016682"/>
            <a:ext cx="1362894" cy="995620"/>
          </a:xfrm>
          <a:prstGeom prst="rect">
            <a:avLst/>
          </a:prstGeom>
          <a:noFill/>
          <a:ln>
            <a:noFill/>
          </a:ln>
        </p:spPr>
      </p:pic>
      <p:sp>
        <p:nvSpPr>
          <p:cNvPr id="5" name="Rectangle: Rounded Corners 4">
            <a:extLst>
              <a:ext uri="{FF2B5EF4-FFF2-40B4-BE49-F238E27FC236}">
                <a16:creationId xmlns:a16="http://schemas.microsoft.com/office/drawing/2014/main" id="{09F24197-01F2-480F-9E0F-2C4AE4F7DDA3}"/>
              </a:ext>
            </a:extLst>
          </p:cNvPr>
          <p:cNvSpPr/>
          <p:nvPr/>
        </p:nvSpPr>
        <p:spPr>
          <a:xfrm>
            <a:off x="13582651" y="16813256"/>
            <a:ext cx="16230600" cy="11876776"/>
          </a:xfrm>
          <a:prstGeom prst="roundRect">
            <a:avLst/>
          </a:prstGeom>
          <a:noFill/>
          <a:ln w="28575">
            <a:prstDash val="lg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68" name="Google Shape;93;p13">
            <a:extLst>
              <a:ext uri="{FF2B5EF4-FFF2-40B4-BE49-F238E27FC236}">
                <a16:creationId xmlns:a16="http://schemas.microsoft.com/office/drawing/2014/main" id="{CD6F29E6-0FF0-4FE5-B79B-5F43DF4AB2C4}"/>
              </a:ext>
            </a:extLst>
          </p:cNvPr>
          <p:cNvSpPr/>
          <p:nvPr/>
        </p:nvSpPr>
        <p:spPr>
          <a:xfrm>
            <a:off x="30678894" y="4922984"/>
            <a:ext cx="11866806" cy="1013700"/>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err="1">
                <a:solidFill>
                  <a:schemeClr val="lt1"/>
                </a:solidFill>
                <a:latin typeface="Helvetica Neue"/>
                <a:ea typeface="Helvetica Neue"/>
                <a:cs typeface="Helvetica Neue"/>
                <a:sym typeface="Helvetica Neue"/>
              </a:rPr>
              <a:t>Objectifs</a:t>
            </a:r>
            <a:endParaRPr>
              <a:solidFill>
                <a:schemeClr val="lt1"/>
              </a:solidFill>
            </a:endParaRPr>
          </a:p>
        </p:txBody>
      </p:sp>
      <p:sp>
        <p:nvSpPr>
          <p:cNvPr id="71" name="Google Shape;93;p13">
            <a:extLst>
              <a:ext uri="{FF2B5EF4-FFF2-40B4-BE49-F238E27FC236}">
                <a16:creationId xmlns:a16="http://schemas.microsoft.com/office/drawing/2014/main" id="{2224DEE5-3D82-4F81-9542-915861E34A9B}"/>
              </a:ext>
            </a:extLst>
          </p:cNvPr>
          <p:cNvSpPr/>
          <p:nvPr/>
        </p:nvSpPr>
        <p:spPr>
          <a:xfrm>
            <a:off x="30711990" y="13800254"/>
            <a:ext cx="11866806" cy="1013700"/>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a:solidFill>
                  <a:schemeClr val="lt1"/>
                </a:solidFill>
                <a:latin typeface="Helvetica Neue"/>
                <a:ea typeface="Helvetica Neue"/>
                <a:cs typeface="Helvetica Neue"/>
                <a:sym typeface="Helvetica Neue"/>
              </a:rPr>
              <a:t>Conclusion &amp; perspectives</a:t>
            </a:r>
            <a:endParaRPr>
              <a:solidFill>
                <a:schemeClr val="lt1"/>
              </a:solidFill>
            </a:endParaRPr>
          </a:p>
        </p:txBody>
      </p:sp>
      <p:pic>
        <p:nvPicPr>
          <p:cNvPr id="72" name="Google Shape;104;p13" descr="Logo&#10;&#10;Description automatically generated">
            <a:extLst>
              <a:ext uri="{FF2B5EF4-FFF2-40B4-BE49-F238E27FC236}">
                <a16:creationId xmlns:a16="http://schemas.microsoft.com/office/drawing/2014/main" id="{2C735FA3-0359-4ECC-A683-8F0067443ABB}"/>
              </a:ext>
            </a:extLst>
          </p:cNvPr>
          <p:cNvPicPr preferRelativeResize="0"/>
          <p:nvPr/>
        </p:nvPicPr>
        <p:blipFill rotWithShape="1">
          <a:blip r:embed="rId3">
            <a:alphaModFix/>
          </a:blip>
          <a:srcRect l="32393" t="27559" r="41072" b="50146"/>
          <a:stretch/>
        </p:blipFill>
        <p:spPr>
          <a:xfrm flipH="1">
            <a:off x="41239956" y="13837468"/>
            <a:ext cx="1362894" cy="995620"/>
          </a:xfrm>
          <a:prstGeom prst="rect">
            <a:avLst/>
          </a:prstGeom>
          <a:noFill/>
          <a:ln>
            <a:noFill/>
          </a:ln>
        </p:spPr>
      </p:pic>
      <p:sp>
        <p:nvSpPr>
          <p:cNvPr id="6" name="TextBox 5">
            <a:extLst>
              <a:ext uri="{FF2B5EF4-FFF2-40B4-BE49-F238E27FC236}">
                <a16:creationId xmlns:a16="http://schemas.microsoft.com/office/drawing/2014/main" id="{7E81961C-A1E7-4DB6-95C9-0F2928AB196E}"/>
              </a:ext>
            </a:extLst>
          </p:cNvPr>
          <p:cNvSpPr txBox="1"/>
          <p:nvPr/>
        </p:nvSpPr>
        <p:spPr>
          <a:xfrm>
            <a:off x="30886831" y="15030936"/>
            <a:ext cx="11639819" cy="6417141"/>
          </a:xfrm>
          <a:prstGeom prst="rect">
            <a:avLst/>
          </a:prstGeom>
          <a:noFill/>
        </p:spPr>
        <p:txBody>
          <a:bodyPr wrap="square" rtlCol="0">
            <a:spAutoFit/>
          </a:bodyPr>
          <a:lstStyle/>
          <a:p>
            <a:pPr marL="445496" indent="-445496" algn="just" defTabSz="3660232">
              <a:lnSpc>
                <a:spcPct val="150000"/>
              </a:lnSpc>
              <a:spcBef>
                <a:spcPts val="1754"/>
              </a:spcBef>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Un outil qui ne se limite pas seulement à prédire les pannes, mais qui permet aussi de détecter et d'identifier la cause profonde et la source du problème, et ainsi suggérer des recommandations pour le résoudre rapidement pour pouvoir reprendre la production le plus tôt possible.</a:t>
            </a:r>
          </a:p>
          <a:p>
            <a:pPr marL="445496" indent="-445496" algn="just" defTabSz="3660232">
              <a:spcBef>
                <a:spcPts val="1754"/>
              </a:spcBef>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Une analyse des différents types de données pour classifier les résultats. </a:t>
            </a:r>
          </a:p>
          <a:p>
            <a:pPr marL="445496" indent="-445496" algn="just" defTabSz="3660232">
              <a:lnSpc>
                <a:spcPct val="150000"/>
              </a:lnSpc>
              <a:spcBef>
                <a:spcPts val="1754"/>
              </a:spcBef>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Utilisation des techniques de l’intelligence artificielle pour détecter et prédire les pannes.</a:t>
            </a:r>
          </a:p>
          <a:p>
            <a:pPr marL="445496" indent="-445496" algn="just" defTabSz="3660232">
              <a:lnSpc>
                <a:spcPct val="150000"/>
              </a:lnSpc>
              <a:spcBef>
                <a:spcPts val="1754"/>
              </a:spcBef>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Une application sera développée pour visualiser l'état de santé des équipements en temps réel, et alerter les moniteurs et les agents de maintenance pour qu'ils interviennent au plus vite.</a:t>
            </a:r>
            <a:endParaRPr lang="fr-MA" sz="2400" dirty="0">
              <a:latin typeface="Helvetica" pitchFamily="2" charset="0"/>
              <a:ea typeface="Open Sans" panose="020B0606030504020204" pitchFamily="34" charset="0"/>
              <a:cs typeface="Open Sans" panose="020B0606030504020204" pitchFamily="34" charset="0"/>
            </a:endParaRPr>
          </a:p>
          <a:p>
            <a:endParaRPr lang="fr-FR" dirty="0"/>
          </a:p>
        </p:txBody>
      </p:sp>
      <p:sp>
        <p:nvSpPr>
          <p:cNvPr id="76" name="Google Shape;93;p13">
            <a:extLst>
              <a:ext uri="{FF2B5EF4-FFF2-40B4-BE49-F238E27FC236}">
                <a16:creationId xmlns:a16="http://schemas.microsoft.com/office/drawing/2014/main" id="{CF131F87-6C9D-45BC-9FAB-B2954FDEB913}"/>
              </a:ext>
            </a:extLst>
          </p:cNvPr>
          <p:cNvSpPr/>
          <p:nvPr/>
        </p:nvSpPr>
        <p:spPr>
          <a:xfrm>
            <a:off x="30760480" y="21514534"/>
            <a:ext cx="11866806" cy="1013700"/>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err="1">
                <a:solidFill>
                  <a:schemeClr val="lt1"/>
                </a:solidFill>
                <a:latin typeface="Helvetica Neue"/>
                <a:ea typeface="Helvetica Neue"/>
                <a:cs typeface="Helvetica Neue"/>
                <a:sym typeface="Helvetica Neue"/>
              </a:rPr>
              <a:t>Références</a:t>
            </a:r>
            <a:endParaRPr>
              <a:solidFill>
                <a:schemeClr val="lt1"/>
              </a:solidFill>
            </a:endParaRPr>
          </a:p>
        </p:txBody>
      </p:sp>
      <p:pic>
        <p:nvPicPr>
          <p:cNvPr id="77" name="Google Shape;104;p13" descr="Logo&#10;&#10;Description automatically generated">
            <a:extLst>
              <a:ext uri="{FF2B5EF4-FFF2-40B4-BE49-F238E27FC236}">
                <a16:creationId xmlns:a16="http://schemas.microsoft.com/office/drawing/2014/main" id="{9DCBCC0E-AABF-4D3F-A00C-130920403570}"/>
              </a:ext>
            </a:extLst>
          </p:cNvPr>
          <p:cNvPicPr preferRelativeResize="0"/>
          <p:nvPr/>
        </p:nvPicPr>
        <p:blipFill rotWithShape="1">
          <a:blip r:embed="rId3">
            <a:alphaModFix/>
          </a:blip>
          <a:srcRect l="32393" t="27559" r="41072" b="50146"/>
          <a:stretch/>
        </p:blipFill>
        <p:spPr>
          <a:xfrm flipH="1">
            <a:off x="41290756" y="21533668"/>
            <a:ext cx="1362894" cy="995620"/>
          </a:xfrm>
          <a:prstGeom prst="rect">
            <a:avLst/>
          </a:prstGeom>
          <a:noFill/>
          <a:ln>
            <a:noFill/>
          </a:ln>
        </p:spPr>
      </p:pic>
      <p:sp>
        <p:nvSpPr>
          <p:cNvPr id="90" name="TextBox 89">
            <a:extLst>
              <a:ext uri="{FF2B5EF4-FFF2-40B4-BE49-F238E27FC236}">
                <a16:creationId xmlns:a16="http://schemas.microsoft.com/office/drawing/2014/main" id="{7AC83865-94F3-4091-85C8-810A092970A3}"/>
              </a:ext>
            </a:extLst>
          </p:cNvPr>
          <p:cNvSpPr txBox="1"/>
          <p:nvPr/>
        </p:nvSpPr>
        <p:spPr>
          <a:xfrm>
            <a:off x="30807372" y="23120246"/>
            <a:ext cx="11639819" cy="4678204"/>
          </a:xfrm>
          <a:prstGeom prst="rect">
            <a:avLst/>
          </a:prstGeom>
          <a:noFill/>
        </p:spPr>
        <p:txBody>
          <a:bodyPr wrap="square" rtlCol="0">
            <a:spAutoFit/>
          </a:bodyPr>
          <a:lstStyle/>
          <a:p>
            <a:pPr algn="just" defTabSz="3660232">
              <a:spcBef>
                <a:spcPts val="1169"/>
              </a:spcBef>
              <a:defRPr/>
            </a:pPr>
            <a:r>
              <a:rPr lang="en-US" sz="2400">
                <a:latin typeface="Helvetica" pitchFamily="2" charset="0"/>
                <a:ea typeface="Open Sans" panose="020B0606030504020204" pitchFamily="34" charset="0"/>
                <a:cs typeface="Open Sans" panose="020B0606030504020204" pitchFamily="34" charset="0"/>
              </a:rPr>
              <a:t>[1] </a:t>
            </a:r>
            <a:r>
              <a:rPr lang="en-US" sz="2400" err="1">
                <a:latin typeface="Helvetica" pitchFamily="2" charset="0"/>
                <a:ea typeface="Open Sans" panose="020B0606030504020204" pitchFamily="34" charset="0"/>
                <a:cs typeface="Open Sans" panose="020B0606030504020204" pitchFamily="34" charset="0"/>
              </a:rPr>
              <a:t>Abdenour</a:t>
            </a:r>
            <a:r>
              <a:rPr lang="en-US" sz="2400">
                <a:latin typeface="Helvetica" pitchFamily="2" charset="0"/>
                <a:ea typeface="Open Sans" panose="020B0606030504020204" pitchFamily="34" charset="0"/>
                <a:cs typeface="Open Sans" panose="020B0606030504020204" pitchFamily="34" charset="0"/>
              </a:rPr>
              <a:t> </a:t>
            </a:r>
            <a:r>
              <a:rPr lang="en-US" sz="2400" err="1">
                <a:latin typeface="Helvetica" pitchFamily="2" charset="0"/>
                <a:ea typeface="Open Sans" panose="020B0606030504020204" pitchFamily="34" charset="0"/>
                <a:cs typeface="Open Sans" panose="020B0606030504020204" pitchFamily="34" charset="0"/>
              </a:rPr>
              <a:t>Jbili</a:t>
            </a:r>
            <a:r>
              <a:rPr lang="en-US" sz="2400">
                <a:latin typeface="Helvetica" pitchFamily="2" charset="0"/>
                <a:ea typeface="Open Sans" panose="020B0606030504020204" pitchFamily="34" charset="0"/>
                <a:cs typeface="Open Sans" panose="020B0606030504020204" pitchFamily="34" charset="0"/>
              </a:rPr>
              <a:t> and Mounir </a:t>
            </a:r>
            <a:r>
              <a:rPr lang="en-US" sz="2400" err="1">
                <a:latin typeface="Helvetica" pitchFamily="2" charset="0"/>
                <a:ea typeface="Open Sans" panose="020B0606030504020204" pitchFamily="34" charset="0"/>
                <a:cs typeface="Open Sans" panose="020B0606030504020204" pitchFamily="34" charset="0"/>
              </a:rPr>
              <a:t>Lahlimi</a:t>
            </a:r>
            <a:r>
              <a:rPr lang="en-US" sz="2400">
                <a:latin typeface="Helvetica" pitchFamily="2" charset="0"/>
                <a:ea typeface="Open Sans" panose="020B0606030504020204" pitchFamily="34" charset="0"/>
                <a:cs typeface="Open Sans" panose="020B0606030504020204" pitchFamily="34" charset="0"/>
              </a:rPr>
              <a:t>. A </a:t>
            </a:r>
            <a:r>
              <a:rPr lang="en-US" sz="2400" err="1">
                <a:latin typeface="Helvetica" pitchFamily="2" charset="0"/>
                <a:ea typeface="Open Sans" panose="020B0606030504020204" pitchFamily="34" charset="0"/>
                <a:cs typeface="Open Sans" panose="020B0606030504020204" pitchFamily="34" charset="0"/>
              </a:rPr>
              <a:t>moroccan</a:t>
            </a:r>
            <a:r>
              <a:rPr lang="en-US" sz="2400">
                <a:latin typeface="Helvetica" pitchFamily="2" charset="0"/>
                <a:ea typeface="Open Sans" panose="020B0606030504020204" pitchFamily="34" charset="0"/>
                <a:cs typeface="Open Sans" panose="020B0606030504020204" pitchFamily="34" charset="0"/>
              </a:rPr>
              <a:t> leading use case for predictive maintenance, </a:t>
            </a:r>
            <a:r>
              <a:rPr lang="en-US" sz="2400" err="1">
                <a:latin typeface="Helvetica" pitchFamily="2" charset="0"/>
                <a:ea typeface="Open Sans" panose="020B0606030504020204" pitchFamily="34" charset="0"/>
                <a:cs typeface="Open Sans" panose="020B0606030504020204" pitchFamily="34" charset="0"/>
              </a:rPr>
              <a:t>iot</a:t>
            </a:r>
            <a:r>
              <a:rPr lang="en-US" sz="2400">
                <a:latin typeface="Helvetica" pitchFamily="2" charset="0"/>
                <a:ea typeface="Open Sans" panose="020B0606030504020204" pitchFamily="34" charset="0"/>
                <a:cs typeface="Open Sans" panose="020B0606030504020204" pitchFamily="34" charset="0"/>
              </a:rPr>
              <a:t> and industry 4.0. (2019)</a:t>
            </a:r>
          </a:p>
          <a:p>
            <a:pPr algn="just" defTabSz="3660232">
              <a:spcBef>
                <a:spcPts val="1169"/>
              </a:spcBef>
              <a:defRPr/>
            </a:pPr>
            <a:r>
              <a:rPr lang="en-US" sz="2400">
                <a:latin typeface="Helvetica" pitchFamily="2" charset="0"/>
                <a:ea typeface="Open Sans" panose="020B0606030504020204" pitchFamily="34" charset="0"/>
                <a:cs typeface="Open Sans" panose="020B0606030504020204" pitchFamily="34" charset="0"/>
              </a:rPr>
              <a:t>[2] </a:t>
            </a:r>
            <a:r>
              <a:rPr lang="en-US" sz="2400" err="1">
                <a:latin typeface="Helvetica" pitchFamily="2" charset="0"/>
                <a:ea typeface="Open Sans" panose="020B0606030504020204" pitchFamily="34" charset="0"/>
                <a:cs typeface="Open Sans" panose="020B0606030504020204" pitchFamily="34" charset="0"/>
              </a:rPr>
              <a:t>Kotriwala</a:t>
            </a:r>
            <a:r>
              <a:rPr lang="en-US" sz="2400">
                <a:latin typeface="Helvetica" pitchFamily="2" charset="0"/>
                <a:ea typeface="Open Sans" panose="020B0606030504020204" pitchFamily="34" charset="0"/>
                <a:cs typeface="Open Sans" panose="020B0606030504020204" pitchFamily="34" charset="0"/>
              </a:rPr>
              <a:t>, A. et al. XAI for Operations in the Process Industry -- Applications, Theses, and Research Directions. 12.(2021)</a:t>
            </a:r>
          </a:p>
          <a:p>
            <a:pPr algn="just" defTabSz="3660232">
              <a:spcBef>
                <a:spcPts val="1169"/>
              </a:spcBef>
              <a:defRPr/>
            </a:pPr>
            <a:r>
              <a:rPr lang="en-US" sz="2400">
                <a:latin typeface="Helvetica" pitchFamily="2" charset="0"/>
                <a:ea typeface="Open Sans" panose="020B0606030504020204" pitchFamily="34" charset="0"/>
                <a:cs typeface="Open Sans" panose="020B0606030504020204" pitchFamily="34" charset="0"/>
              </a:rPr>
              <a:t>[3] Mobley, R. K. An Introduction to Predictive Maintenance. (Elsevier, 2002)</a:t>
            </a:r>
          </a:p>
          <a:p>
            <a:pPr algn="just" defTabSz="3660232">
              <a:spcBef>
                <a:spcPts val="1169"/>
              </a:spcBef>
              <a:defRPr/>
            </a:pPr>
            <a:r>
              <a:rPr lang="en-US" sz="2400">
                <a:latin typeface="Helvetica" pitchFamily="2" charset="0"/>
                <a:ea typeface="Open Sans" panose="020B0606030504020204" pitchFamily="34" charset="0"/>
                <a:cs typeface="Open Sans" panose="020B0606030504020204" pitchFamily="34" charset="0"/>
              </a:rPr>
              <a:t>[4] </a:t>
            </a:r>
            <a:r>
              <a:rPr lang="en-US" sz="2400" err="1">
                <a:latin typeface="Helvetica" pitchFamily="2" charset="0"/>
                <a:ea typeface="Open Sans" panose="020B0606030504020204" pitchFamily="34" charset="0"/>
                <a:cs typeface="Open Sans" panose="020B0606030504020204" pitchFamily="34" charset="0"/>
              </a:rPr>
              <a:t>Xiaoning</a:t>
            </a:r>
            <a:r>
              <a:rPr lang="en-US" sz="2400">
                <a:latin typeface="Helvetica" pitchFamily="2" charset="0"/>
                <a:ea typeface="Open Sans" panose="020B0606030504020204" pitchFamily="34" charset="0"/>
                <a:cs typeface="Open Sans" panose="020B0606030504020204" pitchFamily="34" charset="0"/>
              </a:rPr>
              <a:t> </a:t>
            </a:r>
            <a:r>
              <a:rPr lang="en-US" sz="2400" err="1">
                <a:latin typeface="Helvetica" pitchFamily="2" charset="0"/>
                <a:ea typeface="Open Sans" panose="020B0606030504020204" pitchFamily="34" charset="0"/>
                <a:cs typeface="Open Sans" panose="020B0606030504020204" pitchFamily="34" charset="0"/>
              </a:rPr>
              <a:t>Jin</a:t>
            </a:r>
            <a:r>
              <a:rPr lang="en-US" sz="2400">
                <a:latin typeface="Helvetica" pitchFamily="2" charset="0"/>
                <a:ea typeface="Open Sans" panose="020B0606030504020204" pitchFamily="34" charset="0"/>
                <a:cs typeface="Open Sans" panose="020B0606030504020204" pitchFamily="34" charset="0"/>
              </a:rPr>
              <a:t>, Brian A Weiss, David Siegel, and Jay Lee. Present status and future growth of advanced maintenance technology and strategy in us manufacturing. (2016)</a:t>
            </a:r>
          </a:p>
          <a:p>
            <a:pPr algn="just" defTabSz="3660232">
              <a:spcBef>
                <a:spcPts val="1169"/>
              </a:spcBef>
              <a:defRPr/>
            </a:pPr>
            <a:r>
              <a:rPr lang="en-US" sz="2400">
                <a:latin typeface="Helvetica" pitchFamily="2" charset="0"/>
                <a:ea typeface="Open Sans" panose="020B0606030504020204" pitchFamily="34" charset="0"/>
                <a:cs typeface="Open Sans" panose="020B0606030504020204" pitchFamily="34" charset="0"/>
              </a:rPr>
              <a:t>[5] </a:t>
            </a:r>
            <a:r>
              <a:rPr lang="en-US" sz="2400" err="1">
                <a:latin typeface="Helvetica" pitchFamily="2" charset="0"/>
                <a:ea typeface="Open Sans" panose="020B0606030504020204" pitchFamily="34" charset="0"/>
                <a:cs typeface="Open Sans" panose="020B0606030504020204" pitchFamily="34" charset="0"/>
              </a:rPr>
              <a:t>Samatas</a:t>
            </a:r>
            <a:r>
              <a:rPr lang="en-US" sz="2400">
                <a:latin typeface="Helvetica" pitchFamily="2" charset="0"/>
                <a:ea typeface="Open Sans" panose="020B0606030504020204" pitchFamily="34" charset="0"/>
                <a:cs typeface="Open Sans" panose="020B0606030504020204" pitchFamily="34" charset="0"/>
              </a:rPr>
              <a:t>, G. G., </a:t>
            </a:r>
            <a:r>
              <a:rPr lang="en-US" sz="2400" err="1">
                <a:latin typeface="Helvetica" pitchFamily="2" charset="0"/>
                <a:ea typeface="Open Sans" panose="020B0606030504020204" pitchFamily="34" charset="0"/>
                <a:cs typeface="Open Sans" panose="020B0606030504020204" pitchFamily="34" charset="0"/>
              </a:rPr>
              <a:t>Moumgiakmas</a:t>
            </a:r>
            <a:r>
              <a:rPr lang="en-US" sz="2400">
                <a:latin typeface="Helvetica" pitchFamily="2" charset="0"/>
                <a:ea typeface="Open Sans" panose="020B0606030504020204" pitchFamily="34" charset="0"/>
                <a:cs typeface="Open Sans" panose="020B0606030504020204" pitchFamily="34" charset="0"/>
              </a:rPr>
              <a:t>, S. S. &amp; </a:t>
            </a:r>
            <a:r>
              <a:rPr lang="en-US" sz="2400" err="1">
                <a:latin typeface="Helvetica" pitchFamily="2" charset="0"/>
                <a:ea typeface="Open Sans" panose="020B0606030504020204" pitchFamily="34" charset="0"/>
                <a:cs typeface="Open Sans" panose="020B0606030504020204" pitchFamily="34" charset="0"/>
              </a:rPr>
              <a:t>Papakostas</a:t>
            </a:r>
            <a:r>
              <a:rPr lang="en-US" sz="2400">
                <a:latin typeface="Helvetica" pitchFamily="2" charset="0"/>
                <a:ea typeface="Open Sans" panose="020B0606030504020204" pitchFamily="34" charset="0"/>
                <a:cs typeface="Open Sans" panose="020B0606030504020204" pitchFamily="34" charset="0"/>
              </a:rPr>
              <a:t>, G. A. Predictive Maintenance - Bridging Artificial Intelligence and IoT. (IEEE, 2021)</a:t>
            </a:r>
          </a:p>
          <a:p>
            <a:endParaRPr lang="fr-FR"/>
          </a:p>
        </p:txBody>
      </p:sp>
      <p:sp>
        <p:nvSpPr>
          <p:cNvPr id="50" name="TextBox 49">
            <a:extLst>
              <a:ext uri="{FF2B5EF4-FFF2-40B4-BE49-F238E27FC236}">
                <a16:creationId xmlns:a16="http://schemas.microsoft.com/office/drawing/2014/main" id="{BFEF6679-77F6-4F55-87CE-821DE2FE5EC7}"/>
              </a:ext>
            </a:extLst>
          </p:cNvPr>
          <p:cNvSpPr txBox="1"/>
          <p:nvPr/>
        </p:nvSpPr>
        <p:spPr>
          <a:xfrm>
            <a:off x="333268" y="21257103"/>
            <a:ext cx="11928540" cy="7595156"/>
          </a:xfrm>
          <a:prstGeom prst="rect">
            <a:avLst/>
          </a:prstGeom>
          <a:noFill/>
        </p:spPr>
        <p:txBody>
          <a:bodyPr wrap="square">
            <a:spAutoFit/>
          </a:bodyPr>
          <a:lstStyle/>
          <a:p>
            <a:pPr marL="445496" indent="-445496" algn="just" defTabSz="3660232">
              <a:lnSpc>
                <a:spcPct val="150000"/>
              </a:lnSpc>
              <a:spcBef>
                <a:spcPts val="1754"/>
              </a:spcBef>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Selon le secteur industriel, le coût de la maintenance peut représenter entre </a:t>
            </a:r>
            <a:r>
              <a:rPr lang="fr-FR" sz="2400" b="1" dirty="0">
                <a:latin typeface="Helvetica" pitchFamily="2" charset="0"/>
                <a:ea typeface="Open Sans" panose="020B0606030504020204" pitchFamily="34" charset="0"/>
                <a:cs typeface="Open Sans" panose="020B0606030504020204" pitchFamily="34" charset="0"/>
              </a:rPr>
              <a:t>15%</a:t>
            </a:r>
            <a:r>
              <a:rPr lang="fr-FR" sz="2400" dirty="0">
                <a:latin typeface="Helvetica" pitchFamily="2" charset="0"/>
                <a:ea typeface="Open Sans" panose="020B0606030504020204" pitchFamily="34" charset="0"/>
                <a:cs typeface="Open Sans" panose="020B0606030504020204" pitchFamily="34" charset="0"/>
              </a:rPr>
              <a:t> et </a:t>
            </a:r>
            <a:r>
              <a:rPr lang="fr-FR" sz="2400" b="1" dirty="0">
                <a:latin typeface="Helvetica" pitchFamily="2" charset="0"/>
                <a:ea typeface="Open Sans" panose="020B0606030504020204" pitchFamily="34" charset="0"/>
                <a:cs typeface="Open Sans" panose="020B0606030504020204" pitchFamily="34" charset="0"/>
              </a:rPr>
              <a:t>60% </a:t>
            </a:r>
            <a:r>
              <a:rPr lang="fr-FR" sz="2400" dirty="0">
                <a:latin typeface="Helvetica" pitchFamily="2" charset="0"/>
                <a:ea typeface="Open Sans" panose="020B0606030504020204" pitchFamily="34" charset="0"/>
                <a:cs typeface="Open Sans" panose="020B0606030504020204" pitchFamily="34" charset="0"/>
              </a:rPr>
              <a:t>du coût d’un produit [3].</a:t>
            </a:r>
          </a:p>
          <a:p>
            <a:pPr marL="445496" indent="-445496" algn="just" defTabSz="3660232">
              <a:lnSpc>
                <a:spcPct val="150000"/>
              </a:lnSpc>
              <a:spcBef>
                <a:spcPts val="1754"/>
              </a:spcBef>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L'absence d'un moyen efficace pour détecter directement la source de la panne pour la réparer, ce qui augmente le risque de l’apparition de la panne dans le futur [2].</a:t>
            </a:r>
          </a:p>
          <a:p>
            <a:pPr marL="445496" indent="-445496" algn="just" defTabSz="3660232">
              <a:lnSpc>
                <a:spcPct val="150000"/>
              </a:lnSpc>
              <a:spcBef>
                <a:spcPts val="1754"/>
              </a:spcBef>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Le remplacement trop tôt d'un équipement encore capable de produire une qualité satisfaisante.</a:t>
            </a:r>
          </a:p>
          <a:p>
            <a:pPr marL="445496" indent="-445496" algn="just" defTabSz="3660232">
              <a:lnSpc>
                <a:spcPct val="150000"/>
              </a:lnSpc>
              <a:spcBef>
                <a:spcPts val="1754"/>
              </a:spcBef>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La programmation de la maintenance affecte la disponibilité d’un équipement ainsi que la continuité des autres processus.</a:t>
            </a:r>
          </a:p>
          <a:p>
            <a:pPr marL="445496" indent="-445496" algn="just" defTabSz="3660232">
              <a:lnSpc>
                <a:spcPct val="150000"/>
              </a:lnSpc>
              <a:spcBef>
                <a:spcPts val="1754"/>
              </a:spcBef>
              <a:buFont typeface="Arial" panose="020B0604020202020204" pitchFamily="34" charset="0"/>
              <a:buChar char="•"/>
              <a:defRPr/>
            </a:pPr>
            <a:r>
              <a:rPr lang="fr-FR" sz="2400" dirty="0">
                <a:latin typeface="Helvetica" pitchFamily="2" charset="0"/>
                <a:ea typeface="Open Sans" panose="020B0606030504020204" pitchFamily="34" charset="0"/>
                <a:cs typeface="Open Sans" panose="020B0606030504020204" pitchFamily="34" charset="0"/>
              </a:rPr>
              <a:t>Des défis au cours du traitement des données en temps réel, notamment le manque de données,  des données massives et hétérogènes provenant de plusieurs sources de données (textes, numérique, images) [4].</a:t>
            </a:r>
          </a:p>
        </p:txBody>
      </p:sp>
      <p:sp>
        <p:nvSpPr>
          <p:cNvPr id="55" name="Google Shape;91;p13">
            <a:extLst>
              <a:ext uri="{FF2B5EF4-FFF2-40B4-BE49-F238E27FC236}">
                <a16:creationId xmlns:a16="http://schemas.microsoft.com/office/drawing/2014/main" id="{0ACF5B4F-306A-450F-9499-F29D2B013F21}"/>
              </a:ext>
            </a:extLst>
          </p:cNvPr>
          <p:cNvSpPr txBox="1"/>
          <p:nvPr/>
        </p:nvSpPr>
        <p:spPr>
          <a:xfrm>
            <a:off x="10273174" y="207319"/>
            <a:ext cx="22220903" cy="1073747"/>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2"/>
              </a:buClr>
              <a:buSzPts val="6001"/>
              <a:buFont typeface="Helvetica Neue"/>
              <a:buNone/>
            </a:pPr>
            <a:r>
              <a:rPr lang="en-US" sz="6001" b="1" dirty="0" err="1">
                <a:solidFill>
                  <a:schemeClr val="dk2"/>
                </a:solidFill>
                <a:latin typeface="Helvetica Neue"/>
                <a:ea typeface="Helvetica Neue"/>
                <a:cs typeface="Helvetica Neue"/>
                <a:sym typeface="Helvetica Neue"/>
              </a:rPr>
              <a:t>Outil</a:t>
            </a:r>
            <a:r>
              <a:rPr lang="en-US" sz="6001" b="1" dirty="0">
                <a:solidFill>
                  <a:schemeClr val="dk2"/>
                </a:solidFill>
                <a:latin typeface="Helvetica Neue"/>
                <a:ea typeface="Helvetica Neue"/>
                <a:cs typeface="Helvetica Neue"/>
                <a:sym typeface="Helvetica Neue"/>
              </a:rPr>
              <a:t> </a:t>
            </a:r>
            <a:r>
              <a:rPr lang="en-US" sz="6001" b="1" dirty="0" err="1">
                <a:solidFill>
                  <a:schemeClr val="dk2"/>
                </a:solidFill>
                <a:latin typeface="Helvetica Neue"/>
                <a:ea typeface="Helvetica Neue"/>
                <a:cs typeface="Helvetica Neue"/>
                <a:sym typeface="Helvetica Neue"/>
              </a:rPr>
              <a:t>d’aide</a:t>
            </a:r>
            <a:r>
              <a:rPr lang="en-US" sz="6001" b="1" dirty="0">
                <a:solidFill>
                  <a:schemeClr val="dk2"/>
                </a:solidFill>
                <a:latin typeface="Helvetica Neue"/>
                <a:ea typeface="Helvetica Neue"/>
                <a:cs typeface="Helvetica Neue"/>
                <a:sym typeface="Helvetica Neue"/>
              </a:rPr>
              <a:t> à la </a:t>
            </a:r>
            <a:r>
              <a:rPr lang="en-US" sz="6001" b="1" dirty="0" err="1">
                <a:solidFill>
                  <a:schemeClr val="dk2"/>
                </a:solidFill>
                <a:latin typeface="Helvetica Neue"/>
                <a:ea typeface="Helvetica Neue"/>
                <a:cs typeface="Helvetica Neue"/>
                <a:sym typeface="Helvetica Neue"/>
              </a:rPr>
              <a:t>décision</a:t>
            </a:r>
            <a:r>
              <a:rPr lang="en-US" sz="6001" b="1" dirty="0">
                <a:solidFill>
                  <a:schemeClr val="dk2"/>
                </a:solidFill>
                <a:latin typeface="Helvetica Neue"/>
                <a:ea typeface="Helvetica Neue"/>
                <a:cs typeface="Helvetica Neue"/>
                <a:sym typeface="Helvetica Neue"/>
              </a:rPr>
              <a:t> </a:t>
            </a:r>
            <a:r>
              <a:rPr lang="fr-FR" sz="6001" b="1" dirty="0">
                <a:solidFill>
                  <a:schemeClr val="dk2"/>
                </a:solidFill>
                <a:latin typeface="Helvetica Neue"/>
                <a:ea typeface="Helvetica Neue"/>
                <a:cs typeface="Helvetica Neue"/>
                <a:sym typeface="Helvetica Neue"/>
              </a:rPr>
              <a:t>basé</a:t>
            </a:r>
            <a:r>
              <a:rPr lang="en-US" sz="6001" b="1" dirty="0">
                <a:solidFill>
                  <a:schemeClr val="dk2"/>
                </a:solidFill>
                <a:latin typeface="Helvetica Neue"/>
                <a:ea typeface="Helvetica Neue"/>
                <a:cs typeface="Helvetica Neue"/>
                <a:sym typeface="Helvetica Neue"/>
              </a:rPr>
              <a:t> sur </a:t>
            </a:r>
            <a:r>
              <a:rPr lang="en-US" sz="6001" b="1" dirty="0" err="1">
                <a:solidFill>
                  <a:schemeClr val="dk2"/>
                </a:solidFill>
                <a:latin typeface="Helvetica Neue"/>
                <a:ea typeface="Helvetica Neue"/>
                <a:cs typeface="Helvetica Neue"/>
                <a:sym typeface="Helvetica Neue"/>
              </a:rPr>
              <a:t>l’IA</a:t>
            </a:r>
            <a:r>
              <a:rPr lang="en-US" sz="6001" b="1" dirty="0">
                <a:solidFill>
                  <a:schemeClr val="dk2"/>
                </a:solidFill>
                <a:latin typeface="Helvetica Neue"/>
                <a:ea typeface="Helvetica Neue"/>
                <a:cs typeface="Helvetica Neue"/>
                <a:sym typeface="Helvetica Neue"/>
              </a:rPr>
              <a:t> </a:t>
            </a:r>
          </a:p>
          <a:p>
            <a:pPr marL="0" marR="0" lvl="0" indent="0" algn="ctr" rtl="0">
              <a:lnSpc>
                <a:spcPct val="100000"/>
              </a:lnSpc>
              <a:spcBef>
                <a:spcPts val="0"/>
              </a:spcBef>
              <a:spcAft>
                <a:spcPts val="0"/>
              </a:spcAft>
              <a:buClr>
                <a:schemeClr val="dk2"/>
              </a:buClr>
              <a:buSzPts val="6001"/>
              <a:buFont typeface="Helvetica Neue"/>
              <a:buNone/>
            </a:pPr>
            <a:r>
              <a:rPr lang="fr-FR" sz="6001" b="1" dirty="0">
                <a:solidFill>
                  <a:schemeClr val="dk2"/>
                </a:solidFill>
                <a:latin typeface="Helvetica Neue"/>
                <a:ea typeface="Helvetica Neue"/>
                <a:cs typeface="Helvetica Neue"/>
                <a:sym typeface="Helvetica Neue"/>
              </a:rPr>
              <a:t>pour une maintenance proactive</a:t>
            </a:r>
            <a:endParaRPr sz="1300" b="1" dirty="0">
              <a:solidFill>
                <a:srgbClr val="235078"/>
              </a:solidFill>
              <a:latin typeface="Libre Baskerville"/>
              <a:ea typeface="Libre Baskerville"/>
              <a:cs typeface="Libre Baskerville"/>
              <a:sym typeface="Libre Baskerville"/>
            </a:endParaRPr>
          </a:p>
          <a:p>
            <a:pPr marL="0" marR="0" lvl="0" indent="0" algn="ctr" rtl="0">
              <a:lnSpc>
                <a:spcPct val="100000"/>
              </a:lnSpc>
              <a:spcBef>
                <a:spcPts val="0"/>
              </a:spcBef>
              <a:spcAft>
                <a:spcPts val="0"/>
              </a:spcAft>
              <a:buClr>
                <a:schemeClr val="dk2"/>
              </a:buClr>
              <a:buSzPts val="6001"/>
              <a:buFont typeface="Helvetica Neue"/>
              <a:buNone/>
            </a:pPr>
            <a:endParaRPr sz="6001" b="1" dirty="0">
              <a:solidFill>
                <a:schemeClr val="dk2"/>
              </a:solidFill>
              <a:latin typeface="Helvetica Neue"/>
              <a:ea typeface="Helvetica Neue"/>
              <a:cs typeface="Helvetica Neue"/>
              <a:sym typeface="Helvetica Neue"/>
            </a:endParaRPr>
          </a:p>
        </p:txBody>
      </p:sp>
      <p:sp>
        <p:nvSpPr>
          <p:cNvPr id="57" name="Google Shape;92;p13">
            <a:extLst>
              <a:ext uri="{FF2B5EF4-FFF2-40B4-BE49-F238E27FC236}">
                <a16:creationId xmlns:a16="http://schemas.microsoft.com/office/drawing/2014/main" id="{D4E165CA-5DE7-4433-B9B3-43B18BC49896}"/>
              </a:ext>
            </a:extLst>
          </p:cNvPr>
          <p:cNvSpPr txBox="1"/>
          <p:nvPr/>
        </p:nvSpPr>
        <p:spPr>
          <a:xfrm>
            <a:off x="7003875" y="2539322"/>
            <a:ext cx="287595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dirty="0" err="1">
                <a:solidFill>
                  <a:schemeClr val="dk1"/>
                </a:solidFill>
                <a:latin typeface="Helvetica Neue"/>
                <a:ea typeface="Helvetica Neue"/>
                <a:cs typeface="Helvetica Neue"/>
                <a:sym typeface="Helvetica Neue"/>
              </a:rPr>
              <a:t>Abdelouadoud</a:t>
            </a:r>
            <a:r>
              <a:rPr lang="en-US" sz="2800" dirty="0">
                <a:solidFill>
                  <a:schemeClr val="dk1"/>
                </a:solidFill>
                <a:latin typeface="Helvetica Neue"/>
                <a:ea typeface="Helvetica Neue"/>
                <a:cs typeface="Helvetica Neue"/>
                <a:sym typeface="Helvetica Neue"/>
              </a:rPr>
              <a:t> </a:t>
            </a:r>
            <a:r>
              <a:rPr lang="en-US" sz="2800" dirty="0" err="1">
                <a:solidFill>
                  <a:schemeClr val="dk1"/>
                </a:solidFill>
                <a:latin typeface="Helvetica Neue"/>
                <a:ea typeface="Helvetica Neue"/>
                <a:cs typeface="Helvetica Neue"/>
                <a:sym typeface="Helvetica Neue"/>
              </a:rPr>
              <a:t>Kerarmi</a:t>
            </a:r>
            <a:r>
              <a:rPr lang="en-US" sz="2800" dirty="0">
                <a:solidFill>
                  <a:schemeClr val="dk1"/>
                </a:solidFill>
                <a:latin typeface="Helvetica Neue"/>
                <a:ea typeface="Helvetica Neue"/>
                <a:cs typeface="Helvetica Neue"/>
                <a:sym typeface="Helvetica Neue"/>
              </a:rPr>
              <a:t>, Assia </a:t>
            </a:r>
            <a:r>
              <a:rPr lang="en-US" sz="2800" dirty="0" err="1">
                <a:solidFill>
                  <a:schemeClr val="dk1"/>
                </a:solidFill>
                <a:latin typeface="Helvetica Neue"/>
                <a:ea typeface="Helvetica Neue"/>
                <a:cs typeface="Helvetica Neue"/>
                <a:sym typeface="Helvetica Neue"/>
              </a:rPr>
              <a:t>Kamal-Idrissi</a:t>
            </a:r>
            <a:r>
              <a:rPr lang="en-US" sz="2800" dirty="0">
                <a:solidFill>
                  <a:schemeClr val="dk1"/>
                </a:solidFill>
                <a:latin typeface="Helvetica Neue"/>
                <a:ea typeface="Helvetica Neue"/>
                <a:cs typeface="Helvetica Neue"/>
                <a:sym typeface="Helvetica Neue"/>
              </a:rPr>
              <a:t>, Amal El Fallah Seghrouchni</a:t>
            </a:r>
            <a:endParaRPr sz="2800" dirty="0">
              <a:solidFill>
                <a:schemeClr val="dk1"/>
              </a:solidFill>
              <a:latin typeface="Helvetica Neue"/>
              <a:ea typeface="Helvetica Neue"/>
              <a:cs typeface="Helvetica Neue"/>
              <a:sym typeface="Helvetica Neue"/>
            </a:endParaRPr>
          </a:p>
        </p:txBody>
      </p:sp>
      <p:sp>
        <p:nvSpPr>
          <p:cNvPr id="7" name="TextBox 6">
            <a:extLst>
              <a:ext uri="{FF2B5EF4-FFF2-40B4-BE49-F238E27FC236}">
                <a16:creationId xmlns:a16="http://schemas.microsoft.com/office/drawing/2014/main" id="{C5CAB273-F9CF-4CC4-A1B6-70D8E924C476}"/>
              </a:ext>
            </a:extLst>
          </p:cNvPr>
          <p:cNvSpPr txBox="1"/>
          <p:nvPr/>
        </p:nvSpPr>
        <p:spPr>
          <a:xfrm>
            <a:off x="14884226" y="17262821"/>
            <a:ext cx="14768589" cy="461665"/>
          </a:xfrm>
          <a:prstGeom prst="rect">
            <a:avLst/>
          </a:prstGeom>
          <a:noFill/>
        </p:spPr>
        <p:txBody>
          <a:bodyPr wrap="square" rtlCol="0">
            <a:spAutoFit/>
          </a:bodyPr>
          <a:lstStyle/>
          <a:p>
            <a:r>
              <a:rPr lang="fr-FR" sz="2400" dirty="0">
                <a:latin typeface="Helvetica" pitchFamily="2" charset="0"/>
                <a:ea typeface="Open Sans" panose="020B0606030504020204" pitchFamily="34" charset="0"/>
                <a:cs typeface="Open Sans" panose="020B0606030504020204" pitchFamily="34" charset="0"/>
              </a:rPr>
              <a:t>C’est un travail pluridisciplinaire basé sur une approche intégrée, qui consiste en cinq étapes :</a:t>
            </a:r>
          </a:p>
        </p:txBody>
      </p:sp>
      <p:pic>
        <p:nvPicPr>
          <p:cNvPr id="9" name="Picture 8" descr="A picture containing text&#10;&#10;Description automatically generated">
            <a:extLst>
              <a:ext uri="{FF2B5EF4-FFF2-40B4-BE49-F238E27FC236}">
                <a16:creationId xmlns:a16="http://schemas.microsoft.com/office/drawing/2014/main" id="{5B73598A-6642-49BE-845F-10AC7009FD11}"/>
              </a:ext>
            </a:extLst>
          </p:cNvPr>
          <p:cNvPicPr>
            <a:picLocks noChangeAspect="1"/>
          </p:cNvPicPr>
          <p:nvPr/>
        </p:nvPicPr>
        <p:blipFill>
          <a:blip r:embed="rId4"/>
          <a:stretch>
            <a:fillRect/>
          </a:stretch>
        </p:blipFill>
        <p:spPr>
          <a:xfrm>
            <a:off x="30761503" y="6612567"/>
            <a:ext cx="11732591" cy="5667093"/>
          </a:xfrm>
          <a:prstGeom prst="rect">
            <a:avLst/>
          </a:prstGeom>
        </p:spPr>
      </p:pic>
      <p:sp>
        <p:nvSpPr>
          <p:cNvPr id="59" name="Google Shape;93;p13">
            <a:extLst>
              <a:ext uri="{FF2B5EF4-FFF2-40B4-BE49-F238E27FC236}">
                <a16:creationId xmlns:a16="http://schemas.microsoft.com/office/drawing/2014/main" id="{7E78249F-F01B-432A-9C96-0A04E219AA96}"/>
              </a:ext>
            </a:extLst>
          </p:cNvPr>
          <p:cNvSpPr/>
          <p:nvPr/>
        </p:nvSpPr>
        <p:spPr>
          <a:xfrm>
            <a:off x="30678894" y="4915071"/>
            <a:ext cx="11866806" cy="1013700"/>
          </a:xfrm>
          <a:prstGeom prst="rect">
            <a:avLst/>
          </a:prstGeom>
          <a:gradFill>
            <a:gsLst>
              <a:gs pos="0">
                <a:srgbClr val="154972"/>
              </a:gs>
              <a:gs pos="52999">
                <a:srgbClr val="257DB9"/>
              </a:gs>
              <a:gs pos="100000">
                <a:srgbClr val="154972"/>
              </a:gs>
            </a:gsLst>
            <a:lin ang="0" scaled="0"/>
          </a:gradFill>
          <a:ln w="9525" cap="flat" cmpd="sng">
            <a:solidFill>
              <a:schemeClr val="lt1"/>
            </a:solidFill>
            <a:prstDash val="solid"/>
            <a:miter lim="800000"/>
            <a:headEnd type="none" w="sm" len="sm"/>
            <a:tailEnd type="none" w="sm" len="sm"/>
          </a:ln>
        </p:spPr>
        <p:txBody>
          <a:bodyPr spcFirstLastPara="1" wrap="square" lIns="91400" tIns="48750" rIns="91400" bIns="45700" anchor="ctr" anchorCtr="0">
            <a:noAutofit/>
          </a:bodyPr>
          <a:lstStyle/>
          <a:p>
            <a:pPr marL="0" marR="0" lvl="0" indent="0" algn="ctr" rtl="0">
              <a:spcBef>
                <a:spcPts val="0"/>
              </a:spcBef>
              <a:spcAft>
                <a:spcPts val="0"/>
              </a:spcAft>
              <a:buNone/>
            </a:pPr>
            <a:r>
              <a:rPr lang="en-US" sz="3200" b="1" err="1">
                <a:solidFill>
                  <a:schemeClr val="lt1"/>
                </a:solidFill>
                <a:latin typeface="Helvetica Neue"/>
                <a:ea typeface="Helvetica Neue"/>
                <a:cs typeface="Helvetica Neue"/>
                <a:sym typeface="Helvetica Neue"/>
              </a:rPr>
              <a:t>Objectifs</a:t>
            </a:r>
            <a:endParaRPr>
              <a:solidFill>
                <a:schemeClr val="lt1"/>
              </a:solidFill>
            </a:endParaRPr>
          </a:p>
        </p:txBody>
      </p:sp>
      <p:pic>
        <p:nvPicPr>
          <p:cNvPr id="61" name="Picture 60" descr="A picture containing text&#10;&#10;Description automatically generated">
            <a:extLst>
              <a:ext uri="{FF2B5EF4-FFF2-40B4-BE49-F238E27FC236}">
                <a16:creationId xmlns:a16="http://schemas.microsoft.com/office/drawing/2014/main" id="{431D16F4-E8C8-42FD-B4E1-A4912B609C45}"/>
              </a:ext>
            </a:extLst>
          </p:cNvPr>
          <p:cNvPicPr>
            <a:picLocks noChangeAspect="1"/>
          </p:cNvPicPr>
          <p:nvPr/>
        </p:nvPicPr>
        <p:blipFill>
          <a:blip r:embed="rId4"/>
          <a:stretch>
            <a:fillRect/>
          </a:stretch>
        </p:blipFill>
        <p:spPr>
          <a:xfrm>
            <a:off x="30761503" y="6604654"/>
            <a:ext cx="11732591" cy="5667093"/>
          </a:xfrm>
          <a:prstGeom prst="rect">
            <a:avLst/>
          </a:prstGeom>
        </p:spPr>
      </p:pic>
      <p:pic>
        <p:nvPicPr>
          <p:cNvPr id="69" name="Google Shape;104;p13" descr="Logo&#10;&#10;Description automatically generated">
            <a:extLst>
              <a:ext uri="{FF2B5EF4-FFF2-40B4-BE49-F238E27FC236}">
                <a16:creationId xmlns:a16="http://schemas.microsoft.com/office/drawing/2014/main" id="{54164F3A-C88E-4D56-AD1C-0B5A3F200336}"/>
              </a:ext>
            </a:extLst>
          </p:cNvPr>
          <p:cNvPicPr preferRelativeResize="0"/>
          <p:nvPr/>
        </p:nvPicPr>
        <p:blipFill rotWithShape="1">
          <a:blip r:embed="rId3">
            <a:alphaModFix/>
          </a:blip>
          <a:srcRect l="32393" t="27559" r="41072" b="50146"/>
          <a:stretch/>
        </p:blipFill>
        <p:spPr>
          <a:xfrm flipH="1">
            <a:off x="41187202" y="4960168"/>
            <a:ext cx="1362894" cy="995620"/>
          </a:xfrm>
          <a:prstGeom prst="rect">
            <a:avLst/>
          </a:prstGeom>
          <a:noFill/>
          <a:ln>
            <a:noFill/>
          </a:ln>
        </p:spPr>
      </p:pic>
      <p:pic>
        <p:nvPicPr>
          <p:cNvPr id="12" name="Picture 11" descr="Diagram&#10;&#10;Description automatically generated">
            <a:extLst>
              <a:ext uri="{FF2B5EF4-FFF2-40B4-BE49-F238E27FC236}">
                <a16:creationId xmlns:a16="http://schemas.microsoft.com/office/drawing/2014/main" id="{93E62CB9-3C6E-4624-BB89-4AC84767B287}"/>
              </a:ext>
            </a:extLst>
          </p:cNvPr>
          <p:cNvPicPr>
            <a:picLocks noChangeAspect="1"/>
          </p:cNvPicPr>
          <p:nvPr/>
        </p:nvPicPr>
        <p:blipFill>
          <a:blip r:embed="rId5"/>
          <a:stretch>
            <a:fillRect/>
          </a:stretch>
        </p:blipFill>
        <p:spPr>
          <a:xfrm>
            <a:off x="318028" y="12307419"/>
            <a:ext cx="12126237" cy="6117741"/>
          </a:xfrm>
          <a:prstGeom prst="rect">
            <a:avLst/>
          </a:prstGeom>
        </p:spPr>
      </p:pic>
    </p:spTree>
    <p:extLst>
      <p:ext uri="{BB962C8B-B14F-4D97-AF65-F5344CB8AC3E}">
        <p14:creationId xmlns:p14="http://schemas.microsoft.com/office/powerpoint/2010/main" val="1930173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673</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Helvetica</vt:lpstr>
      <vt:lpstr>Helvetica Neue</vt:lpstr>
      <vt:lpstr>Libre Baskerville</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Btissam EL KHAMLICHI</dc:creator>
  <cp:lastModifiedBy>Assia KAMAL-IDRISSI</cp:lastModifiedBy>
  <cp:revision>18</cp:revision>
  <dcterms:created xsi:type="dcterms:W3CDTF">2022-02-24T11:40:54Z</dcterms:created>
  <dcterms:modified xsi:type="dcterms:W3CDTF">2022-03-07T16:02:35Z</dcterms:modified>
</cp:coreProperties>
</file>